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9"/>
  </p:notesMasterIdLst>
  <p:sldIdLst>
    <p:sldId id="256" r:id="rId3"/>
    <p:sldId id="257" r:id="rId4"/>
    <p:sldId id="287" r:id="rId5"/>
    <p:sldId id="291" r:id="rId6"/>
    <p:sldId id="270" r:id="rId7"/>
    <p:sldId id="288" r:id="rId8"/>
    <p:sldId id="274" r:id="rId9"/>
    <p:sldId id="273" r:id="rId10"/>
    <p:sldId id="293" r:id="rId11"/>
    <p:sldId id="261" r:id="rId12"/>
    <p:sldId id="275" r:id="rId13"/>
    <p:sldId id="276" r:id="rId14"/>
    <p:sldId id="279" r:id="rId15"/>
    <p:sldId id="280" r:id="rId16"/>
    <p:sldId id="292" r:id="rId17"/>
    <p:sldId id="285" r:id="rId18"/>
    <p:sldId id="262" r:id="rId19"/>
    <p:sldId id="267" r:id="rId20"/>
    <p:sldId id="266" r:id="rId21"/>
    <p:sldId id="265" r:id="rId22"/>
    <p:sldId id="264" r:id="rId23"/>
    <p:sldId id="268" r:id="rId24"/>
    <p:sldId id="269" r:id="rId25"/>
    <p:sldId id="289" r:id="rId26"/>
    <p:sldId id="286" r:id="rId27"/>
    <p:sldId id="290" r:id="rId28"/>
  </p:sldIdLst>
  <p:sldSz cx="9144000" cy="6858000" type="screen4x3"/>
  <p:notesSz cx="6858000" cy="91440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AD21"/>
    <a:srgbClr val="B4FF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4" autoAdjust="0"/>
    <p:restoredTop sz="94660"/>
  </p:normalViewPr>
  <p:slideViewPr>
    <p:cSldViewPr>
      <p:cViewPr varScale="1">
        <p:scale>
          <a:sx n="106" d="100"/>
          <a:sy n="106" d="100"/>
        </p:scale>
        <p:origin x="-12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fleuroselect\documents\Business%20Units\CONFERENCES\Home%20Garden%20Conferences\2012.09.Home%20Garden%20Conference\Questionaire\Questionnaire%20Flower%20Veg%20of%20the%20Ye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'Is your company...'!$A$2</c:f>
              <c:strCache>
                <c:ptCount val="1"/>
                <c:pt idx="0">
                  <c:v>TOTAL</c:v>
                </c:pt>
              </c:strCache>
            </c:strRef>
          </c:tx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Pt>
            <c:idx val="3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rgbClr val="A162D0"/>
              </a:solidFill>
            </c:spPr>
          </c:dPt>
          <c:cat>
            <c:strRef>
              <c:f>'Is your company...'!$B$1:$F$1</c:f>
              <c:strCache>
                <c:ptCount val="5"/>
                <c:pt idx="0">
                  <c:v>A seed packet company</c:v>
                </c:pt>
                <c:pt idx="1">
                  <c:v>A mail order company</c:v>
                </c:pt>
                <c:pt idx="2">
                  <c:v>A seed production company</c:v>
                </c:pt>
                <c:pt idx="3">
                  <c:v>A breeder</c:v>
                </c:pt>
                <c:pt idx="4">
                  <c:v>A plant raiser</c:v>
                </c:pt>
              </c:strCache>
            </c:strRef>
          </c:cat>
          <c:val>
            <c:numRef>
              <c:f>'Is your company...'!$B$2:$F$2</c:f>
              <c:numCache>
                <c:formatCode>General</c:formatCode>
                <c:ptCount val="5"/>
                <c:pt idx="0">
                  <c:v>13</c:v>
                </c:pt>
                <c:pt idx="1">
                  <c:v>6</c:v>
                </c:pt>
                <c:pt idx="2">
                  <c:v>18</c:v>
                </c:pt>
                <c:pt idx="3">
                  <c:v>18</c:v>
                </c:pt>
                <c:pt idx="4">
                  <c:v>6</c:v>
                </c:pt>
              </c:numCache>
            </c:numRef>
          </c:val>
        </c:ser>
        <c:shape val="box"/>
        <c:axId val="130044288"/>
        <c:axId val="130046208"/>
        <c:axId val="0"/>
      </c:bar3DChart>
      <c:catAx>
        <c:axId val="130044288"/>
        <c:scaling>
          <c:orientation val="minMax"/>
        </c:scaling>
        <c:delete val="1"/>
        <c:axPos val="b"/>
        <c:tickLblPos val="none"/>
        <c:crossAx val="130046208"/>
        <c:crosses val="autoZero"/>
        <c:auto val="1"/>
        <c:lblAlgn val="ctr"/>
        <c:lblOffset val="100"/>
      </c:catAx>
      <c:valAx>
        <c:axId val="130046208"/>
        <c:scaling>
          <c:orientation val="minMax"/>
        </c:scaling>
        <c:axPos val="l"/>
        <c:majorGridlines/>
        <c:numFmt formatCode="General" sourceLinked="1"/>
        <c:tickLblPos val="nextTo"/>
        <c:crossAx val="130044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2087149046931"/>
          <c:y val="2.9665354643134911E-2"/>
          <c:w val="0.32646029950496158"/>
          <c:h val="0.5627350929261834"/>
        </c:manualLayout>
      </c:layout>
    </c:legend>
    <c:plotVisOnly val="1"/>
    <c:dispBlanksAs val="gap"/>
  </c:chart>
  <c:txPr>
    <a:bodyPr/>
    <a:lstStyle/>
    <a:p>
      <a:pPr>
        <a:defRPr sz="1600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270EDB-0085-493D-8ED0-10505202AECF}" type="doc">
      <dgm:prSet loTypeId="urn:microsoft.com/office/officeart/2005/8/layout/process4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5FA3095-68EB-4318-9592-16787298D0C2}">
      <dgm:prSet phldrT="[Text]" custT="1"/>
      <dgm:spPr/>
      <dgm:t>
        <a:bodyPr/>
        <a:lstStyle/>
        <a:p>
          <a:r>
            <a:rPr lang="en-US" sz="2000" dirty="0" smtClean="0"/>
            <a:t>Financial Merit</a:t>
          </a:r>
          <a:endParaRPr lang="en-US" sz="2000" dirty="0"/>
        </a:p>
      </dgm:t>
    </dgm:pt>
    <dgm:pt modelId="{E05DA4B0-473B-45CC-9E15-82E876B71729}" type="parTrans" cxnId="{5381C0B1-10ED-4EF0-B75C-B4719C399F4F}">
      <dgm:prSet/>
      <dgm:spPr/>
      <dgm:t>
        <a:bodyPr/>
        <a:lstStyle/>
        <a:p>
          <a:endParaRPr lang="en-US"/>
        </a:p>
      </dgm:t>
    </dgm:pt>
    <dgm:pt modelId="{D77CDB98-2DA4-4433-8B99-45BD9430559B}" type="sibTrans" cxnId="{5381C0B1-10ED-4EF0-B75C-B4719C399F4F}">
      <dgm:prSet/>
      <dgm:spPr/>
      <dgm:t>
        <a:bodyPr/>
        <a:lstStyle/>
        <a:p>
          <a:endParaRPr lang="en-US"/>
        </a:p>
      </dgm:t>
    </dgm:pt>
    <dgm:pt modelId="{5D7883E1-FF3C-4E79-A7DB-3786A9482496}">
      <dgm:prSet phldrT="[Text]" custT="1"/>
      <dgm:spPr/>
      <dgm:t>
        <a:bodyPr/>
        <a:lstStyle/>
        <a:p>
          <a:r>
            <a:rPr lang="en-US" sz="2000" dirty="0" smtClean="0"/>
            <a:t>Environmental Merit</a:t>
          </a:r>
          <a:endParaRPr lang="en-US" sz="2000" dirty="0"/>
        </a:p>
      </dgm:t>
    </dgm:pt>
    <dgm:pt modelId="{C3B374E4-493C-421D-9292-3D2ABF495D8D}" type="parTrans" cxnId="{324945E3-C3AD-49EA-9B52-E2EBE9517E67}">
      <dgm:prSet/>
      <dgm:spPr/>
      <dgm:t>
        <a:bodyPr/>
        <a:lstStyle/>
        <a:p>
          <a:endParaRPr lang="en-US"/>
        </a:p>
      </dgm:t>
    </dgm:pt>
    <dgm:pt modelId="{BD02B9FD-D11D-48D6-A7E6-848AAFE76790}" type="sibTrans" cxnId="{324945E3-C3AD-49EA-9B52-E2EBE9517E67}">
      <dgm:prSet/>
      <dgm:spPr/>
      <dgm:t>
        <a:bodyPr/>
        <a:lstStyle/>
        <a:p>
          <a:endParaRPr lang="en-US"/>
        </a:p>
      </dgm:t>
    </dgm:pt>
    <dgm:pt modelId="{23044806-4A16-43BD-8700-AB83021780B9}">
      <dgm:prSet phldrT="[Text]" custT="1"/>
      <dgm:spPr/>
      <dgm:t>
        <a:bodyPr/>
        <a:lstStyle/>
        <a:p>
          <a:r>
            <a:rPr lang="en-US" sz="2400" dirty="0" smtClean="0"/>
            <a:t>Lifestyle Benefits</a:t>
          </a:r>
          <a:endParaRPr lang="en-US" sz="2400" dirty="0"/>
        </a:p>
      </dgm:t>
    </dgm:pt>
    <dgm:pt modelId="{694EA3E8-D94F-4308-937C-FB90B5124C94}" type="parTrans" cxnId="{6408E062-E188-42B2-932D-DB330F745899}">
      <dgm:prSet/>
      <dgm:spPr/>
      <dgm:t>
        <a:bodyPr/>
        <a:lstStyle/>
        <a:p>
          <a:endParaRPr lang="en-US"/>
        </a:p>
      </dgm:t>
    </dgm:pt>
    <dgm:pt modelId="{A9AB7823-FF45-48E6-9F05-5FB735D09492}" type="sibTrans" cxnId="{6408E062-E188-42B2-932D-DB330F745899}">
      <dgm:prSet/>
      <dgm:spPr/>
      <dgm:t>
        <a:bodyPr/>
        <a:lstStyle/>
        <a:p>
          <a:endParaRPr lang="en-US"/>
        </a:p>
      </dgm:t>
    </dgm:pt>
    <dgm:pt modelId="{314C8522-0C42-4A97-B553-4373EED574DD}">
      <dgm:prSet phldrT="[Text]" custT="1"/>
      <dgm:spPr/>
      <dgm:t>
        <a:bodyPr/>
        <a:lstStyle/>
        <a:p>
          <a:r>
            <a:rPr lang="en-US" sz="2000" dirty="0" smtClean="0"/>
            <a:t>Emotional Merit</a:t>
          </a:r>
          <a:endParaRPr lang="en-US" sz="2000" dirty="0"/>
        </a:p>
      </dgm:t>
    </dgm:pt>
    <dgm:pt modelId="{4672C9B9-7801-4C3C-83B4-F7DBDEE51A95}" type="parTrans" cxnId="{3222C26B-2F1B-4062-AD0E-8287EFB15AA9}">
      <dgm:prSet/>
      <dgm:spPr/>
      <dgm:t>
        <a:bodyPr/>
        <a:lstStyle/>
        <a:p>
          <a:endParaRPr lang="en-US"/>
        </a:p>
      </dgm:t>
    </dgm:pt>
    <dgm:pt modelId="{17AFF2A2-5B78-42D2-A9F3-1A9E0C300016}" type="sibTrans" cxnId="{3222C26B-2F1B-4062-AD0E-8287EFB15AA9}">
      <dgm:prSet/>
      <dgm:spPr/>
      <dgm:t>
        <a:bodyPr/>
        <a:lstStyle/>
        <a:p>
          <a:endParaRPr lang="en-US"/>
        </a:p>
      </dgm:t>
    </dgm:pt>
    <dgm:pt modelId="{1F9615A3-E165-4F84-A4A1-7A20F210B27F}">
      <dgm:prSet phldrT="[Text]" custT="1"/>
      <dgm:spPr/>
      <dgm:t>
        <a:bodyPr/>
        <a:lstStyle/>
        <a:p>
          <a:r>
            <a:rPr lang="en-US" sz="2000" dirty="0" smtClean="0"/>
            <a:t>Physical Merit</a:t>
          </a:r>
          <a:endParaRPr lang="en-US" sz="2000" dirty="0"/>
        </a:p>
      </dgm:t>
    </dgm:pt>
    <dgm:pt modelId="{5CAC8A83-488F-4E03-B75B-6A47E89DD357}" type="parTrans" cxnId="{4402E029-4DE7-439E-B4A0-827B14F7475A}">
      <dgm:prSet/>
      <dgm:spPr/>
      <dgm:t>
        <a:bodyPr/>
        <a:lstStyle/>
        <a:p>
          <a:endParaRPr lang="en-US"/>
        </a:p>
      </dgm:t>
    </dgm:pt>
    <dgm:pt modelId="{FF9134CF-8BDC-4B8A-9008-5669693E986D}" type="sibTrans" cxnId="{4402E029-4DE7-439E-B4A0-827B14F7475A}">
      <dgm:prSet/>
      <dgm:spPr/>
      <dgm:t>
        <a:bodyPr/>
        <a:lstStyle/>
        <a:p>
          <a:endParaRPr lang="en-US"/>
        </a:p>
      </dgm:t>
    </dgm:pt>
    <dgm:pt modelId="{4C2F1533-1DF9-4A2A-9E88-08A22F300405}">
      <dgm:prSet phldrT="[Text]"/>
      <dgm:spPr/>
      <dgm:t>
        <a:bodyPr/>
        <a:lstStyle/>
        <a:p>
          <a:r>
            <a:rPr lang="en-US" dirty="0" smtClean="0"/>
            <a:t>Leads to a Long-Term Profit for All</a:t>
          </a:r>
          <a:endParaRPr lang="en-US" dirty="0"/>
        </a:p>
      </dgm:t>
    </dgm:pt>
    <dgm:pt modelId="{29E748B6-B065-490B-88FE-F340FF201A29}" type="parTrans" cxnId="{89FDC32F-9DA0-48B1-91C3-417A992CAD47}">
      <dgm:prSet/>
      <dgm:spPr/>
      <dgm:t>
        <a:bodyPr/>
        <a:lstStyle/>
        <a:p>
          <a:endParaRPr lang="en-US"/>
        </a:p>
      </dgm:t>
    </dgm:pt>
    <dgm:pt modelId="{1CBFA7AD-DC57-4585-B903-1513DA28C48D}" type="sibTrans" cxnId="{89FDC32F-9DA0-48B1-91C3-417A992CAD47}">
      <dgm:prSet/>
      <dgm:spPr/>
      <dgm:t>
        <a:bodyPr/>
        <a:lstStyle/>
        <a:p>
          <a:endParaRPr lang="en-US"/>
        </a:p>
      </dgm:t>
    </dgm:pt>
    <dgm:pt modelId="{ADEE2A47-C89B-41A2-84E6-3D05AD4F1197}">
      <dgm:prSet phldrT="[Text]" custT="1"/>
      <dgm:spPr/>
      <dgm:t>
        <a:bodyPr/>
        <a:lstStyle/>
        <a:p>
          <a:r>
            <a:rPr lang="en-US" sz="2400" dirty="0" smtClean="0"/>
            <a:t>Merging Economy &amp; Ecology into One System</a:t>
          </a:r>
          <a:endParaRPr lang="en-US" sz="2400" dirty="0"/>
        </a:p>
      </dgm:t>
    </dgm:pt>
    <dgm:pt modelId="{68555FE5-9371-4FFA-9DE7-A6E565187DAA}" type="sibTrans" cxnId="{8252C1D0-289F-4765-9E7F-B3B6C2380590}">
      <dgm:prSet/>
      <dgm:spPr/>
      <dgm:t>
        <a:bodyPr/>
        <a:lstStyle/>
        <a:p>
          <a:endParaRPr lang="en-US"/>
        </a:p>
      </dgm:t>
    </dgm:pt>
    <dgm:pt modelId="{924D1752-7E54-45F7-A531-2A2F6BF00133}" type="parTrans" cxnId="{8252C1D0-289F-4765-9E7F-B3B6C2380590}">
      <dgm:prSet/>
      <dgm:spPr/>
      <dgm:t>
        <a:bodyPr/>
        <a:lstStyle/>
        <a:p>
          <a:endParaRPr lang="en-US"/>
        </a:p>
      </dgm:t>
    </dgm:pt>
    <dgm:pt modelId="{28162B86-F94E-4C3A-8D5D-56BC7F794263}" type="pres">
      <dgm:prSet presAssocID="{43270EDB-0085-493D-8ED0-10505202AECF}" presName="Name0" presStyleCnt="0">
        <dgm:presLayoutVars>
          <dgm:dir/>
          <dgm:animLvl val="lvl"/>
          <dgm:resizeHandles val="exact"/>
        </dgm:presLayoutVars>
      </dgm:prSet>
      <dgm:spPr/>
    </dgm:pt>
    <dgm:pt modelId="{85825E59-A2D5-4071-A2F5-8E0F08C69578}" type="pres">
      <dgm:prSet presAssocID="{4C2F1533-1DF9-4A2A-9E88-08A22F300405}" presName="boxAndChildren" presStyleCnt="0"/>
      <dgm:spPr/>
    </dgm:pt>
    <dgm:pt modelId="{F6A0DD88-BC4E-4E34-BC4E-BAA058A833C3}" type="pres">
      <dgm:prSet presAssocID="{4C2F1533-1DF9-4A2A-9E88-08A22F300405}" presName="parentTextBox" presStyleLbl="node1" presStyleIdx="0" presStyleCnt="3"/>
      <dgm:spPr/>
      <dgm:t>
        <a:bodyPr/>
        <a:lstStyle/>
        <a:p>
          <a:endParaRPr lang="en-US"/>
        </a:p>
      </dgm:t>
    </dgm:pt>
    <dgm:pt modelId="{E1A71ED1-A4E6-4D81-B246-C24D5C292049}" type="pres">
      <dgm:prSet presAssocID="{A9AB7823-FF45-48E6-9F05-5FB735D09492}" presName="sp" presStyleCnt="0"/>
      <dgm:spPr/>
    </dgm:pt>
    <dgm:pt modelId="{19EF14FE-F4CA-47CE-8A6C-6BB12BAF3CF7}" type="pres">
      <dgm:prSet presAssocID="{23044806-4A16-43BD-8700-AB83021780B9}" presName="arrowAndChildren" presStyleCnt="0"/>
      <dgm:spPr/>
    </dgm:pt>
    <dgm:pt modelId="{CA45E539-A6E8-4058-9F21-93337DF4C01B}" type="pres">
      <dgm:prSet presAssocID="{23044806-4A16-43BD-8700-AB83021780B9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E46A3910-8930-4EFF-AFEB-F9C9CD6C1B3E}" type="pres">
      <dgm:prSet presAssocID="{23044806-4A16-43BD-8700-AB83021780B9}" presName="arrow" presStyleLbl="node1" presStyleIdx="1" presStyleCnt="3"/>
      <dgm:spPr/>
      <dgm:t>
        <a:bodyPr/>
        <a:lstStyle/>
        <a:p>
          <a:endParaRPr lang="en-US"/>
        </a:p>
      </dgm:t>
    </dgm:pt>
    <dgm:pt modelId="{F285BB52-C4E6-411A-B0F2-F70A69464B08}" type="pres">
      <dgm:prSet presAssocID="{23044806-4A16-43BD-8700-AB83021780B9}" presName="descendantArrow" presStyleCnt="0"/>
      <dgm:spPr/>
    </dgm:pt>
    <dgm:pt modelId="{0478E313-D74D-43B6-87FD-8807587BE617}" type="pres">
      <dgm:prSet presAssocID="{314C8522-0C42-4A97-B553-4373EED574DD}" presName="childTextArrow" presStyleLbl="fgAccFollowNode1" presStyleIdx="0" presStyleCnt="4">
        <dgm:presLayoutVars>
          <dgm:bulletEnabled val="1"/>
        </dgm:presLayoutVars>
      </dgm:prSet>
      <dgm:spPr/>
    </dgm:pt>
    <dgm:pt modelId="{376F915C-9EF0-479F-9581-5FD2D2BAD1C0}" type="pres">
      <dgm:prSet presAssocID="{1F9615A3-E165-4F84-A4A1-7A20F210B27F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70E273-1CF6-490E-BB82-E0B1A4395BD6}" type="pres">
      <dgm:prSet presAssocID="{68555FE5-9371-4FFA-9DE7-A6E565187DAA}" presName="sp" presStyleCnt="0"/>
      <dgm:spPr/>
    </dgm:pt>
    <dgm:pt modelId="{EA928255-0ABE-40FF-BA15-17B1AF729903}" type="pres">
      <dgm:prSet presAssocID="{ADEE2A47-C89B-41A2-84E6-3D05AD4F1197}" presName="arrowAndChildren" presStyleCnt="0"/>
      <dgm:spPr/>
    </dgm:pt>
    <dgm:pt modelId="{6198E628-3F99-44FA-B0FE-B2C2704F0674}" type="pres">
      <dgm:prSet presAssocID="{ADEE2A47-C89B-41A2-84E6-3D05AD4F1197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A616377D-182B-4809-B863-49B24FDAEC41}" type="pres">
      <dgm:prSet presAssocID="{ADEE2A47-C89B-41A2-84E6-3D05AD4F1197}" presName="arrow" presStyleLbl="node1" presStyleIdx="2" presStyleCnt="3"/>
      <dgm:spPr/>
      <dgm:t>
        <a:bodyPr/>
        <a:lstStyle/>
        <a:p>
          <a:endParaRPr lang="en-US"/>
        </a:p>
      </dgm:t>
    </dgm:pt>
    <dgm:pt modelId="{8F2BBD5A-28C6-4443-90ED-02AB656D8C0A}" type="pres">
      <dgm:prSet presAssocID="{ADEE2A47-C89B-41A2-84E6-3D05AD4F1197}" presName="descendantArrow" presStyleCnt="0"/>
      <dgm:spPr/>
    </dgm:pt>
    <dgm:pt modelId="{A8BFB204-5A49-4D88-AC46-CB95A189C38A}" type="pres">
      <dgm:prSet presAssocID="{D5FA3095-68EB-4318-9592-16787298D0C2}" presName="childTextArrow" presStyleLbl="fgAccFollowNode1" presStyleIdx="2" presStyleCnt="4">
        <dgm:presLayoutVars>
          <dgm:bulletEnabled val="1"/>
        </dgm:presLayoutVars>
      </dgm:prSet>
      <dgm:spPr/>
    </dgm:pt>
    <dgm:pt modelId="{6B18E4E7-46C1-4A99-AE12-9EA836F011E6}" type="pres">
      <dgm:prSet presAssocID="{5D7883E1-FF3C-4E79-A7DB-3786A9482496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B7DECD7C-6132-473F-8C65-9A515CD83C28}" type="presOf" srcId="{ADEE2A47-C89B-41A2-84E6-3D05AD4F1197}" destId="{6198E628-3F99-44FA-B0FE-B2C2704F0674}" srcOrd="0" destOrd="0" presId="urn:microsoft.com/office/officeart/2005/8/layout/process4"/>
    <dgm:cxn modelId="{3222C26B-2F1B-4062-AD0E-8287EFB15AA9}" srcId="{23044806-4A16-43BD-8700-AB83021780B9}" destId="{314C8522-0C42-4A97-B553-4373EED574DD}" srcOrd="0" destOrd="0" parTransId="{4672C9B9-7801-4C3C-83B4-F7DBDEE51A95}" sibTransId="{17AFF2A2-5B78-42D2-A9F3-1A9E0C300016}"/>
    <dgm:cxn modelId="{441AA22B-FEA4-49C3-8F55-8F16DF6A05ED}" type="presOf" srcId="{43270EDB-0085-493D-8ED0-10505202AECF}" destId="{28162B86-F94E-4C3A-8D5D-56BC7F794263}" srcOrd="0" destOrd="0" presId="urn:microsoft.com/office/officeart/2005/8/layout/process4"/>
    <dgm:cxn modelId="{910CF00D-1EF9-4F7F-9759-4A9D12DC70E3}" type="presOf" srcId="{5D7883E1-FF3C-4E79-A7DB-3786A9482496}" destId="{6B18E4E7-46C1-4A99-AE12-9EA836F011E6}" srcOrd="0" destOrd="0" presId="urn:microsoft.com/office/officeart/2005/8/layout/process4"/>
    <dgm:cxn modelId="{8732B052-F687-40FC-A010-9A986747CB54}" type="presOf" srcId="{23044806-4A16-43BD-8700-AB83021780B9}" destId="{CA45E539-A6E8-4058-9F21-93337DF4C01B}" srcOrd="0" destOrd="0" presId="urn:microsoft.com/office/officeart/2005/8/layout/process4"/>
    <dgm:cxn modelId="{FE21A564-94B6-44AF-BD8D-1A40487CFFD8}" type="presOf" srcId="{314C8522-0C42-4A97-B553-4373EED574DD}" destId="{0478E313-D74D-43B6-87FD-8807587BE617}" srcOrd="0" destOrd="0" presId="urn:microsoft.com/office/officeart/2005/8/layout/process4"/>
    <dgm:cxn modelId="{CE01E848-1F53-4ED7-B365-F64736F72786}" type="presOf" srcId="{ADEE2A47-C89B-41A2-84E6-3D05AD4F1197}" destId="{A616377D-182B-4809-B863-49B24FDAEC41}" srcOrd="1" destOrd="0" presId="urn:microsoft.com/office/officeart/2005/8/layout/process4"/>
    <dgm:cxn modelId="{78110517-EBC1-4FA2-9FBD-DCA4D940D2E9}" type="presOf" srcId="{1F9615A3-E165-4F84-A4A1-7A20F210B27F}" destId="{376F915C-9EF0-479F-9581-5FD2D2BAD1C0}" srcOrd="0" destOrd="0" presId="urn:microsoft.com/office/officeart/2005/8/layout/process4"/>
    <dgm:cxn modelId="{5381C0B1-10ED-4EF0-B75C-B4719C399F4F}" srcId="{ADEE2A47-C89B-41A2-84E6-3D05AD4F1197}" destId="{D5FA3095-68EB-4318-9592-16787298D0C2}" srcOrd="0" destOrd="0" parTransId="{E05DA4B0-473B-45CC-9E15-82E876B71729}" sibTransId="{D77CDB98-2DA4-4433-8B99-45BD9430559B}"/>
    <dgm:cxn modelId="{6408E062-E188-42B2-932D-DB330F745899}" srcId="{43270EDB-0085-493D-8ED0-10505202AECF}" destId="{23044806-4A16-43BD-8700-AB83021780B9}" srcOrd="1" destOrd="0" parTransId="{694EA3E8-D94F-4308-937C-FB90B5124C94}" sibTransId="{A9AB7823-FF45-48E6-9F05-5FB735D09492}"/>
    <dgm:cxn modelId="{6A83C991-49E1-45C2-8511-35BC1BE399B6}" type="presOf" srcId="{4C2F1533-1DF9-4A2A-9E88-08A22F300405}" destId="{F6A0DD88-BC4E-4E34-BC4E-BAA058A833C3}" srcOrd="0" destOrd="0" presId="urn:microsoft.com/office/officeart/2005/8/layout/process4"/>
    <dgm:cxn modelId="{8252C1D0-289F-4765-9E7F-B3B6C2380590}" srcId="{43270EDB-0085-493D-8ED0-10505202AECF}" destId="{ADEE2A47-C89B-41A2-84E6-3D05AD4F1197}" srcOrd="0" destOrd="0" parTransId="{924D1752-7E54-45F7-A531-2A2F6BF00133}" sibTransId="{68555FE5-9371-4FFA-9DE7-A6E565187DAA}"/>
    <dgm:cxn modelId="{4402E029-4DE7-439E-B4A0-827B14F7475A}" srcId="{23044806-4A16-43BD-8700-AB83021780B9}" destId="{1F9615A3-E165-4F84-A4A1-7A20F210B27F}" srcOrd="1" destOrd="0" parTransId="{5CAC8A83-488F-4E03-B75B-6A47E89DD357}" sibTransId="{FF9134CF-8BDC-4B8A-9008-5669693E986D}"/>
    <dgm:cxn modelId="{324945E3-C3AD-49EA-9B52-E2EBE9517E67}" srcId="{ADEE2A47-C89B-41A2-84E6-3D05AD4F1197}" destId="{5D7883E1-FF3C-4E79-A7DB-3786A9482496}" srcOrd="1" destOrd="0" parTransId="{C3B374E4-493C-421D-9292-3D2ABF495D8D}" sibTransId="{BD02B9FD-D11D-48D6-A7E6-848AAFE76790}"/>
    <dgm:cxn modelId="{D28620C5-C0F2-4E49-91DD-F1A6A317D115}" type="presOf" srcId="{23044806-4A16-43BD-8700-AB83021780B9}" destId="{E46A3910-8930-4EFF-AFEB-F9C9CD6C1B3E}" srcOrd="1" destOrd="0" presId="urn:microsoft.com/office/officeart/2005/8/layout/process4"/>
    <dgm:cxn modelId="{69276711-EC6C-426D-9E57-35AF7EDBB903}" type="presOf" srcId="{D5FA3095-68EB-4318-9592-16787298D0C2}" destId="{A8BFB204-5A49-4D88-AC46-CB95A189C38A}" srcOrd="0" destOrd="0" presId="urn:microsoft.com/office/officeart/2005/8/layout/process4"/>
    <dgm:cxn modelId="{89FDC32F-9DA0-48B1-91C3-417A992CAD47}" srcId="{43270EDB-0085-493D-8ED0-10505202AECF}" destId="{4C2F1533-1DF9-4A2A-9E88-08A22F300405}" srcOrd="2" destOrd="0" parTransId="{29E748B6-B065-490B-88FE-F340FF201A29}" sibTransId="{1CBFA7AD-DC57-4585-B903-1513DA28C48D}"/>
    <dgm:cxn modelId="{EAF28311-76AB-425C-8A08-77EF6CDCDEAD}" type="presParOf" srcId="{28162B86-F94E-4C3A-8D5D-56BC7F794263}" destId="{85825E59-A2D5-4071-A2F5-8E0F08C69578}" srcOrd="0" destOrd="0" presId="urn:microsoft.com/office/officeart/2005/8/layout/process4"/>
    <dgm:cxn modelId="{B45204C3-413D-476B-B69A-A0773073EDF1}" type="presParOf" srcId="{85825E59-A2D5-4071-A2F5-8E0F08C69578}" destId="{F6A0DD88-BC4E-4E34-BC4E-BAA058A833C3}" srcOrd="0" destOrd="0" presId="urn:microsoft.com/office/officeart/2005/8/layout/process4"/>
    <dgm:cxn modelId="{103BCE62-4A29-41EF-A806-A6952288CCD7}" type="presParOf" srcId="{28162B86-F94E-4C3A-8D5D-56BC7F794263}" destId="{E1A71ED1-A4E6-4D81-B246-C24D5C292049}" srcOrd="1" destOrd="0" presId="urn:microsoft.com/office/officeart/2005/8/layout/process4"/>
    <dgm:cxn modelId="{AD3604D5-0D2D-4286-A084-4C441F878D23}" type="presParOf" srcId="{28162B86-F94E-4C3A-8D5D-56BC7F794263}" destId="{19EF14FE-F4CA-47CE-8A6C-6BB12BAF3CF7}" srcOrd="2" destOrd="0" presId="urn:microsoft.com/office/officeart/2005/8/layout/process4"/>
    <dgm:cxn modelId="{9F2A2720-75D2-41C4-9184-96A3F80DBE6D}" type="presParOf" srcId="{19EF14FE-F4CA-47CE-8A6C-6BB12BAF3CF7}" destId="{CA45E539-A6E8-4058-9F21-93337DF4C01B}" srcOrd="0" destOrd="0" presId="urn:microsoft.com/office/officeart/2005/8/layout/process4"/>
    <dgm:cxn modelId="{20E649DF-3E6F-4ACD-B237-4D7E3B1723AF}" type="presParOf" srcId="{19EF14FE-F4CA-47CE-8A6C-6BB12BAF3CF7}" destId="{E46A3910-8930-4EFF-AFEB-F9C9CD6C1B3E}" srcOrd="1" destOrd="0" presId="urn:microsoft.com/office/officeart/2005/8/layout/process4"/>
    <dgm:cxn modelId="{5BED66C6-67B5-4DB5-A76D-551893284ED8}" type="presParOf" srcId="{19EF14FE-F4CA-47CE-8A6C-6BB12BAF3CF7}" destId="{F285BB52-C4E6-411A-B0F2-F70A69464B08}" srcOrd="2" destOrd="0" presId="urn:microsoft.com/office/officeart/2005/8/layout/process4"/>
    <dgm:cxn modelId="{42A97D28-B103-49A1-8B41-FA87F294D1DA}" type="presParOf" srcId="{F285BB52-C4E6-411A-B0F2-F70A69464B08}" destId="{0478E313-D74D-43B6-87FD-8807587BE617}" srcOrd="0" destOrd="0" presId="urn:microsoft.com/office/officeart/2005/8/layout/process4"/>
    <dgm:cxn modelId="{135C91C6-4B72-425C-BF01-17C2552157E1}" type="presParOf" srcId="{F285BB52-C4E6-411A-B0F2-F70A69464B08}" destId="{376F915C-9EF0-479F-9581-5FD2D2BAD1C0}" srcOrd="1" destOrd="0" presId="urn:microsoft.com/office/officeart/2005/8/layout/process4"/>
    <dgm:cxn modelId="{6998DF93-7FE8-4863-96C0-DA114AF6EA30}" type="presParOf" srcId="{28162B86-F94E-4C3A-8D5D-56BC7F794263}" destId="{0770E273-1CF6-490E-BB82-E0B1A4395BD6}" srcOrd="3" destOrd="0" presId="urn:microsoft.com/office/officeart/2005/8/layout/process4"/>
    <dgm:cxn modelId="{6249F055-6AF3-43BB-A56E-5CA74F8E330F}" type="presParOf" srcId="{28162B86-F94E-4C3A-8D5D-56BC7F794263}" destId="{EA928255-0ABE-40FF-BA15-17B1AF729903}" srcOrd="4" destOrd="0" presId="urn:microsoft.com/office/officeart/2005/8/layout/process4"/>
    <dgm:cxn modelId="{F803D27C-8870-42CD-9387-BEA3CB7F43FD}" type="presParOf" srcId="{EA928255-0ABE-40FF-BA15-17B1AF729903}" destId="{6198E628-3F99-44FA-B0FE-B2C2704F0674}" srcOrd="0" destOrd="0" presId="urn:microsoft.com/office/officeart/2005/8/layout/process4"/>
    <dgm:cxn modelId="{36E3943F-0976-4EFC-A08C-3E16F6DC7FA8}" type="presParOf" srcId="{EA928255-0ABE-40FF-BA15-17B1AF729903}" destId="{A616377D-182B-4809-B863-49B24FDAEC41}" srcOrd="1" destOrd="0" presId="urn:microsoft.com/office/officeart/2005/8/layout/process4"/>
    <dgm:cxn modelId="{FBCBFB9A-963A-40CA-A5A7-3501A22FF498}" type="presParOf" srcId="{EA928255-0ABE-40FF-BA15-17B1AF729903}" destId="{8F2BBD5A-28C6-4443-90ED-02AB656D8C0A}" srcOrd="2" destOrd="0" presId="urn:microsoft.com/office/officeart/2005/8/layout/process4"/>
    <dgm:cxn modelId="{104588E2-D819-4490-82D7-A5E7D828F746}" type="presParOf" srcId="{8F2BBD5A-28C6-4443-90ED-02AB656D8C0A}" destId="{A8BFB204-5A49-4D88-AC46-CB95A189C38A}" srcOrd="0" destOrd="0" presId="urn:microsoft.com/office/officeart/2005/8/layout/process4"/>
    <dgm:cxn modelId="{5F17638B-EE4E-446D-973C-4BD5BF402117}" type="presParOf" srcId="{8F2BBD5A-28C6-4443-90ED-02AB656D8C0A}" destId="{6B18E4E7-46C1-4A99-AE12-9EA836F011E6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A0DD88-BC4E-4E34-BC4E-BAA058A833C3}">
      <dsp:nvSpPr>
        <dsp:cNvPr id="0" name=""/>
        <dsp:cNvSpPr/>
      </dsp:nvSpPr>
      <dsp:spPr>
        <a:xfrm>
          <a:off x="0" y="3059187"/>
          <a:ext cx="6096000" cy="10040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Leads to a Long-Term Profit for All</a:t>
          </a:r>
          <a:endParaRPr lang="en-US" sz="3200" kern="1200" dirty="0"/>
        </a:p>
      </dsp:txBody>
      <dsp:txXfrm>
        <a:off x="0" y="3059187"/>
        <a:ext cx="6096000" cy="1004093"/>
      </dsp:txXfrm>
    </dsp:sp>
    <dsp:sp modelId="{E46A3910-8930-4EFF-AFEB-F9C9CD6C1B3E}">
      <dsp:nvSpPr>
        <dsp:cNvPr id="0" name=""/>
        <dsp:cNvSpPr/>
      </dsp:nvSpPr>
      <dsp:spPr>
        <a:xfrm rot="10800000">
          <a:off x="0" y="1529953"/>
          <a:ext cx="6096000" cy="1544296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Lifestyle Benefits</a:t>
          </a:r>
          <a:endParaRPr lang="en-US" sz="2400" kern="1200" dirty="0"/>
        </a:p>
      </dsp:txBody>
      <dsp:txXfrm>
        <a:off x="0" y="1529953"/>
        <a:ext cx="6096000" cy="542047"/>
      </dsp:txXfrm>
    </dsp:sp>
    <dsp:sp modelId="{0478E313-D74D-43B6-87FD-8807587BE617}">
      <dsp:nvSpPr>
        <dsp:cNvPr id="0" name=""/>
        <dsp:cNvSpPr/>
      </dsp:nvSpPr>
      <dsp:spPr>
        <a:xfrm>
          <a:off x="0" y="2072001"/>
          <a:ext cx="3047999" cy="46174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Emotional Merit</a:t>
          </a:r>
          <a:endParaRPr lang="en-US" sz="2000" kern="1200" dirty="0"/>
        </a:p>
      </dsp:txBody>
      <dsp:txXfrm>
        <a:off x="0" y="2072001"/>
        <a:ext cx="3047999" cy="461744"/>
      </dsp:txXfrm>
    </dsp:sp>
    <dsp:sp modelId="{376F915C-9EF0-479F-9581-5FD2D2BAD1C0}">
      <dsp:nvSpPr>
        <dsp:cNvPr id="0" name=""/>
        <dsp:cNvSpPr/>
      </dsp:nvSpPr>
      <dsp:spPr>
        <a:xfrm>
          <a:off x="3048000" y="2072001"/>
          <a:ext cx="3047999" cy="46174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Physical Merit</a:t>
          </a:r>
          <a:endParaRPr lang="en-US" sz="2000" kern="1200" dirty="0"/>
        </a:p>
      </dsp:txBody>
      <dsp:txXfrm>
        <a:off x="3048000" y="2072001"/>
        <a:ext cx="3047999" cy="461744"/>
      </dsp:txXfrm>
    </dsp:sp>
    <dsp:sp modelId="{A616377D-182B-4809-B863-49B24FDAEC41}">
      <dsp:nvSpPr>
        <dsp:cNvPr id="0" name=""/>
        <dsp:cNvSpPr/>
      </dsp:nvSpPr>
      <dsp:spPr>
        <a:xfrm rot="10800000">
          <a:off x="0" y="718"/>
          <a:ext cx="6096000" cy="1544296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Merging Economy &amp; Ecology into One System</a:t>
          </a:r>
          <a:endParaRPr lang="en-US" sz="2400" kern="1200" dirty="0"/>
        </a:p>
      </dsp:txBody>
      <dsp:txXfrm>
        <a:off x="0" y="718"/>
        <a:ext cx="6096000" cy="542047"/>
      </dsp:txXfrm>
    </dsp:sp>
    <dsp:sp modelId="{A8BFB204-5A49-4D88-AC46-CB95A189C38A}">
      <dsp:nvSpPr>
        <dsp:cNvPr id="0" name=""/>
        <dsp:cNvSpPr/>
      </dsp:nvSpPr>
      <dsp:spPr>
        <a:xfrm>
          <a:off x="0" y="542766"/>
          <a:ext cx="3047999" cy="46174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Financial Merit</a:t>
          </a:r>
          <a:endParaRPr lang="en-US" sz="2000" kern="1200" dirty="0"/>
        </a:p>
      </dsp:txBody>
      <dsp:txXfrm>
        <a:off x="0" y="542766"/>
        <a:ext cx="3047999" cy="461744"/>
      </dsp:txXfrm>
    </dsp:sp>
    <dsp:sp modelId="{6B18E4E7-46C1-4A99-AE12-9EA836F011E6}">
      <dsp:nvSpPr>
        <dsp:cNvPr id="0" name=""/>
        <dsp:cNvSpPr/>
      </dsp:nvSpPr>
      <dsp:spPr>
        <a:xfrm>
          <a:off x="3048000" y="542766"/>
          <a:ext cx="3047999" cy="46174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Environmental Merit</a:t>
          </a:r>
          <a:endParaRPr lang="en-US" sz="2000" kern="1200" dirty="0"/>
        </a:p>
      </dsp:txBody>
      <dsp:txXfrm>
        <a:off x="3048000" y="542766"/>
        <a:ext cx="3047999" cy="461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18569-E914-4168-ADE5-4A5998C6D813}" type="datetimeFigureOut">
              <a:rPr lang="en-US" smtClean="0"/>
              <a:pPr/>
              <a:t>1/21/2013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387B1-2BD2-481E-9537-C4EB0F05F5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387B1-2BD2-481E-9537-C4EB0F05F5E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1C6C1-DAFF-41A4-903F-99E00A218E82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7CE7B-A09D-4C89-A697-5A4EB702C1E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A708-1C04-4940-AEF0-B55C5104ECAD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7061-7EAE-4C07-B35B-048CFA3A2D5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B9CC4-C58D-4D38-8E12-D0615C85E2E4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78D3C-C9F6-425A-B617-857A37E9850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7259C-DE37-463C-8831-7C1B39912A5A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63384-BF29-4D20-A235-31E9871448F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F2CE5-D9C2-44E4-8D49-AD5BD5FCF52E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4A013-E845-4EFB-B2AF-04C78122FCA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F49DB-CFE7-4EAA-8E25-83B28A00120F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974DA-DF24-459F-B33B-E792E513C23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5A110-E2E3-49E8-B23C-59CDDE3DF29D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54C32-F372-4590-9798-688E4D14976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EC220-4783-4B7C-B6EC-FDDBF3394847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DB609-7B26-4F6A-9305-662970D18D9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787CE-844F-4BD6-8581-0FDE2A7AA650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5894F-234E-480A-921E-ADB47FDEF2C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AE44C-7EF0-4CE1-9BD3-C040C588985F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8D2B9-10E9-4B36-BCD5-10AA7D4F3A9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27D6-7B85-4A17-B5D5-D072D6A3DC28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3A450-1672-410C-AA00-8F477BAE442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8720CF-D8DC-44C6-9DF0-C1D605A14CED}" type="datetimeFigureOut">
              <a:rPr lang="fr-FR"/>
              <a:pPr>
                <a:defRPr/>
              </a:pPr>
              <a:t>21/01/2013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5B94E6-70EF-45DB-BD63-BDB0B562AF0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iade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fleuroselect.m7.mailplus.nl/nct1208945/jYDe62hJEUGBegr/SorYNT" TargetMode="External"/><Relationship Id="rId13" Type="http://schemas.openxmlformats.org/officeDocument/2006/relationships/hyperlink" Target="http://fleuroselect.m7.mailplus.nl/nct1208950/jYDe62hJEUGBegr/4IdjpJ" TargetMode="External"/><Relationship Id="rId3" Type="http://schemas.openxmlformats.org/officeDocument/2006/relationships/hyperlink" Target="http://fleuroselect.m7.mailplus.nl/nct1208940/jYDe62hJEUGBegr/kGBka7" TargetMode="External"/><Relationship Id="rId7" Type="http://schemas.openxmlformats.org/officeDocument/2006/relationships/hyperlink" Target="http://fleuroselect.m7.mailplus.nl/nct1208944/jYDe62hJEUGBegr/Nm7jKc" TargetMode="External"/><Relationship Id="rId12" Type="http://schemas.openxmlformats.org/officeDocument/2006/relationships/hyperlink" Target="http://fleuroselect.m7.mailplus.nl/nct1208949/jYDe62hJEUGBegr/y84rRa" TargetMode="External"/><Relationship Id="rId2" Type="http://schemas.openxmlformats.org/officeDocument/2006/relationships/hyperlink" Target="http://fleuroselect.m7.mailplus.nl/nct1208939/jYDe62hJEUGBegr/FpoIL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leuroselect.m7.mailplus.nl/nct1208943/jYDe62hJEUGBegr/QMDUV7" TargetMode="External"/><Relationship Id="rId11" Type="http://schemas.openxmlformats.org/officeDocument/2006/relationships/hyperlink" Target="http://fleuroselect.m7.mailplus.nl/nct1208948/jYDe62hJEUGBegr/IA1C25" TargetMode="External"/><Relationship Id="rId5" Type="http://schemas.openxmlformats.org/officeDocument/2006/relationships/hyperlink" Target="http://fleuroselect.m7.mailplus.nl/nct1208942/jYDe62hJEUGBegr/UczWxB" TargetMode="External"/><Relationship Id="rId10" Type="http://schemas.openxmlformats.org/officeDocument/2006/relationships/hyperlink" Target="http://fleuroselect.m7.mailplus.nl/nct1208947/jYDe62hJEUGBegr/-ZojLK" TargetMode="External"/><Relationship Id="rId4" Type="http://schemas.openxmlformats.org/officeDocument/2006/relationships/hyperlink" Target="http://fleuroselect.m7.mailplus.nl/nct1208941/jYDe62hJEUGBegr/OByb_L" TargetMode="External"/><Relationship Id="rId9" Type="http://schemas.openxmlformats.org/officeDocument/2006/relationships/hyperlink" Target="http://fleuroselect.m7.mailplus.nl/nct1208946/jYDe62hJEUGBegr/oNOsG0" TargetMode="External"/><Relationship Id="rId14" Type="http://schemas.openxmlformats.org/officeDocument/2006/relationships/hyperlink" Target="http://fleuroselect.m7.mailplus.nl/nct1208951/jYDe62hJEUGBegr/rcHCb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fr-CA" sz="4000" b="1" dirty="0" smtClean="0">
                <a:solidFill>
                  <a:srgbClr val="7DAD21"/>
                </a:solidFill>
              </a:rPr>
              <a:t>International Home Garden </a:t>
            </a:r>
            <a:r>
              <a:rPr lang="fr-CA" sz="4000" b="1" dirty="0" err="1" smtClean="0">
                <a:solidFill>
                  <a:srgbClr val="7DAD21"/>
                </a:solidFill>
              </a:rPr>
              <a:t>Conference</a:t>
            </a:r>
            <a:endParaRPr lang="fr-CA" sz="4000" b="1" dirty="0" smtClean="0">
              <a:solidFill>
                <a:srgbClr val="7DAD21"/>
              </a:solidFill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403648" y="1484784"/>
            <a:ext cx="6400800" cy="1752600"/>
          </a:xfrm>
        </p:spPr>
        <p:txBody>
          <a:bodyPr/>
          <a:lstStyle/>
          <a:p>
            <a:r>
              <a:rPr lang="fr-CA" sz="2800" dirty="0" smtClean="0">
                <a:solidFill>
                  <a:srgbClr val="7DAD21"/>
                </a:solidFill>
              </a:rPr>
              <a:t>Venlo, the </a:t>
            </a:r>
            <a:r>
              <a:rPr lang="fr-CA" sz="2800" dirty="0" err="1" smtClean="0">
                <a:solidFill>
                  <a:srgbClr val="7DAD21"/>
                </a:solidFill>
              </a:rPr>
              <a:t>Netherlands</a:t>
            </a:r>
            <a:endParaRPr lang="fr-CA" sz="2800" dirty="0" smtClean="0">
              <a:solidFill>
                <a:srgbClr val="7DAD21"/>
              </a:solidFill>
            </a:endParaRPr>
          </a:p>
          <a:p>
            <a:r>
              <a:rPr lang="fr-CA" sz="2800" b="1" dirty="0" smtClean="0">
                <a:solidFill>
                  <a:srgbClr val="7DAD21"/>
                </a:solidFill>
              </a:rPr>
              <a:t>2012</a:t>
            </a:r>
          </a:p>
        </p:txBody>
      </p:sp>
      <p:pic>
        <p:nvPicPr>
          <p:cNvPr id="5" name="Picture 4" descr="ihgc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2743200"/>
            <a:ext cx="1809750" cy="176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2339752" y="620688"/>
            <a:ext cx="6336704" cy="216024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7DAD21"/>
                </a:solidFill>
              </a:rPr>
              <a:t>2012 Themes 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sz="3200" b="1" dirty="0" smtClean="0"/>
              <a:t>Sustainability in business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sz="3200" b="1" dirty="0" smtClean="0"/>
              <a:t>Consumer Education</a:t>
            </a:r>
          </a:p>
          <a:p>
            <a:pPr algn="l"/>
            <a:endParaRPr lang="fr-CA" sz="2800" b="1" dirty="0" smtClean="0">
              <a:solidFill>
                <a:srgbClr val="7DAD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2060848"/>
            <a:ext cx="8763000" cy="4065315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/>
            </a:r>
            <a:br>
              <a:rPr lang="nl-NL" sz="1800" dirty="0" smtClean="0"/>
            </a:br>
            <a:r>
              <a:rPr lang="nl-NL" sz="1800" dirty="0" smtClean="0"/>
              <a:t>- Harm Custers: </a:t>
            </a:r>
            <a:r>
              <a:rPr lang="nl-NL" sz="1800" b="1" dirty="0" smtClean="0"/>
              <a:t>Sustainability and Home Gardening - conference introduction</a:t>
            </a:r>
          </a:p>
          <a:p>
            <a:pPr>
              <a:buNone/>
            </a:pPr>
            <a:r>
              <a:rPr lang="nl-NL" sz="1800" dirty="0" smtClean="0"/>
              <a:t/>
            </a:r>
            <a:br>
              <a:rPr lang="nl-NL" sz="1800" dirty="0" smtClean="0"/>
            </a:br>
            <a:r>
              <a:rPr lang="nl-NL" sz="1800" dirty="0" smtClean="0"/>
              <a:t>- Shawna Coronado: </a:t>
            </a:r>
            <a:endParaRPr lang="nl-NL" sz="1800" dirty="0" smtClean="0"/>
          </a:p>
          <a:p>
            <a:pPr lvl="2"/>
            <a:r>
              <a:rPr lang="nl-NL" sz="1800" b="1" dirty="0" smtClean="0"/>
              <a:t>Creative </a:t>
            </a:r>
            <a:r>
              <a:rPr lang="nl-NL" sz="1800" b="1" dirty="0" smtClean="0"/>
              <a:t>sustainable gardening ideas </a:t>
            </a:r>
            <a:endParaRPr lang="nl-NL" sz="1800" b="1" dirty="0" smtClean="0"/>
          </a:p>
          <a:p>
            <a:pPr lvl="2"/>
            <a:r>
              <a:rPr lang="nl-NL" sz="1800" b="1" dirty="0" smtClean="0"/>
              <a:t>How to use social media to build an intimate consumer connection</a:t>
            </a:r>
            <a:endParaRPr lang="nl-NL" sz="1800" b="1" dirty="0" smtClean="0"/>
          </a:p>
          <a:p>
            <a:pPr>
              <a:buNone/>
            </a:pPr>
            <a:r>
              <a:rPr lang="nl-NL" sz="1800" dirty="0" smtClean="0"/>
              <a:t/>
            </a:r>
            <a:br>
              <a:rPr lang="nl-NL" sz="1800" dirty="0" smtClean="0"/>
            </a:br>
            <a:r>
              <a:rPr lang="nl-NL" sz="1800" dirty="0" smtClean="0"/>
              <a:t>- Nico Wissing: </a:t>
            </a:r>
            <a:r>
              <a:rPr lang="nl-NL" sz="1800" b="1" dirty="0" smtClean="0"/>
              <a:t>Introduction to the sustainable garden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9672" y="332656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+mj-lt"/>
              </a:rPr>
              <a:t>Talking the Talk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499992" y="2060848"/>
            <a:ext cx="4104456" cy="2892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DA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5536" y="2060848"/>
            <a:ext cx="4104456" cy="2892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DA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Educating </a:t>
            </a:r>
            <a:r>
              <a:rPr lang="en-US" dirty="0" smtClean="0">
                <a:solidFill>
                  <a:schemeClr val="bg1"/>
                </a:solidFill>
              </a:rPr>
              <a:t>Consumers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…on the benefits of (sustainable) gardening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3528" y="1844824"/>
            <a:ext cx="4173860" cy="639762"/>
          </a:xfrm>
        </p:spPr>
        <p:txBody>
          <a:bodyPr/>
          <a:lstStyle/>
          <a:p>
            <a:r>
              <a:rPr lang="en-US" sz="1800" dirty="0" smtClean="0"/>
              <a:t>   </a:t>
            </a:r>
            <a:r>
              <a:rPr lang="en-US" sz="1800" dirty="0" smtClean="0"/>
              <a:t>Personal Benefit </a:t>
            </a:r>
            <a:endParaRPr lang="en-US" sz="18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235325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Saves money </a:t>
            </a:r>
            <a:r>
              <a:rPr lang="en-US" sz="2000" dirty="0" smtClean="0"/>
              <a:t>(home raised produce)</a:t>
            </a:r>
            <a:endParaRPr lang="en-US" sz="2000" dirty="0" smtClean="0"/>
          </a:p>
          <a:p>
            <a:r>
              <a:rPr lang="en-US" sz="2000" dirty="0" smtClean="0"/>
              <a:t>Improves health- mental/physical </a:t>
            </a:r>
            <a:endParaRPr lang="en-US" sz="2000" dirty="0" smtClean="0"/>
          </a:p>
          <a:p>
            <a:r>
              <a:rPr lang="en-US" sz="2000" dirty="0" smtClean="0"/>
              <a:t>Raises </a:t>
            </a:r>
            <a:r>
              <a:rPr lang="en-US" sz="2000" dirty="0" smtClean="0"/>
              <a:t>home value </a:t>
            </a:r>
          </a:p>
          <a:p>
            <a:r>
              <a:rPr lang="en-US" sz="2000" dirty="0" smtClean="0"/>
              <a:t>Beautifies neighborhoods</a:t>
            </a:r>
          </a:p>
          <a:p>
            <a:r>
              <a:rPr lang="en-US" sz="2000" dirty="0" smtClean="0"/>
              <a:t>Brings entire communities together 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r>
              <a:rPr lang="nl-NL" sz="1000" dirty="0" smtClean="0"/>
              <a:t/>
            </a:r>
            <a:br>
              <a:rPr lang="nl-NL" sz="1000" dirty="0" smtClean="0"/>
            </a:br>
            <a:endParaRPr lang="en-US" sz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572000" y="1844824"/>
            <a:ext cx="4175447" cy="639762"/>
          </a:xfrm>
        </p:spPr>
        <p:txBody>
          <a:bodyPr/>
          <a:lstStyle/>
          <a:p>
            <a:r>
              <a:rPr lang="en-US" sz="1800" dirty="0" smtClean="0"/>
              <a:t>Environmental Benefit</a:t>
            </a:r>
            <a:r>
              <a:rPr lang="en-US" sz="1800" dirty="0" smtClean="0"/>
              <a:t> </a:t>
            </a:r>
            <a:endParaRPr lang="en-US" sz="1800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Promotes native plants and wildlife- Biodiversity</a:t>
            </a:r>
          </a:p>
          <a:p>
            <a:r>
              <a:rPr lang="en-US" sz="2000" dirty="0" smtClean="0"/>
              <a:t>Requires less $/time input</a:t>
            </a:r>
          </a:p>
          <a:p>
            <a:r>
              <a:rPr lang="en-US" sz="2000" dirty="0" smtClean="0"/>
              <a:t>Preservation &amp; Conservation</a:t>
            </a:r>
            <a:endParaRPr lang="en-US" sz="2000" dirty="0" smtClean="0"/>
          </a:p>
          <a:p>
            <a:r>
              <a:rPr lang="en-US" sz="2000" dirty="0" smtClean="0"/>
              <a:t>Organic solutions</a:t>
            </a:r>
          </a:p>
          <a:p>
            <a:r>
              <a:rPr lang="en-US" sz="2000" dirty="0" smtClean="0"/>
              <a:t>Seasonal &amp; Regional crops</a:t>
            </a:r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7020779" cy="4680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08720"/>
            <a:ext cx="6936994" cy="50253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81000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b="1" dirty="0" err="1" smtClean="0">
                <a:solidFill>
                  <a:srgbClr val="7DAD21"/>
                </a:solidFill>
                <a:latin typeface="+mj-lt"/>
              </a:rPr>
              <a:t>Profiting</a:t>
            </a:r>
            <a:r>
              <a:rPr lang="fr-CA" sz="3200" b="1" dirty="0" smtClean="0">
                <a:solidFill>
                  <a:srgbClr val="7DAD21"/>
                </a:solidFill>
                <a:latin typeface="+mj-lt"/>
              </a:rPr>
              <a:t> </a:t>
            </a:r>
            <a:r>
              <a:rPr lang="fr-CA" sz="3200" b="1" dirty="0" err="1" smtClean="0">
                <a:solidFill>
                  <a:srgbClr val="7DAD21"/>
                </a:solidFill>
                <a:latin typeface="+mj-lt"/>
              </a:rPr>
              <a:t>from</a:t>
            </a:r>
            <a:r>
              <a:rPr lang="fr-CA" sz="3200" b="1" dirty="0" smtClean="0">
                <a:solidFill>
                  <a:srgbClr val="7DAD21"/>
                </a:solidFill>
                <a:latin typeface="+mj-lt"/>
              </a:rPr>
              <a:t> </a:t>
            </a:r>
            <a:r>
              <a:rPr lang="fr-CA" sz="3200" b="1" dirty="0" err="1" smtClean="0">
                <a:solidFill>
                  <a:srgbClr val="7DAD21"/>
                </a:solidFill>
                <a:latin typeface="+mj-lt"/>
              </a:rPr>
              <a:t>Sustainability</a:t>
            </a:r>
            <a:r>
              <a:rPr lang="fr-CA" sz="3200" b="1" dirty="0" smtClean="0">
                <a:solidFill>
                  <a:srgbClr val="7DAD21"/>
                </a:solidFill>
                <a:latin typeface="+mj-lt"/>
              </a:rPr>
              <a:t> – </a:t>
            </a:r>
            <a:r>
              <a:rPr lang="fr-CA" sz="2400" b="1" dirty="0" err="1" smtClean="0">
                <a:solidFill>
                  <a:srgbClr val="7DAD21"/>
                </a:solidFill>
                <a:latin typeface="+mj-lt"/>
              </a:rPr>
              <a:t>Professionally</a:t>
            </a:r>
            <a:r>
              <a:rPr lang="fr-CA" sz="2400" b="1" dirty="0" smtClean="0">
                <a:solidFill>
                  <a:srgbClr val="7DAD21"/>
                </a:solidFill>
                <a:latin typeface="+mj-lt"/>
              </a:rPr>
              <a:t> </a:t>
            </a:r>
            <a:r>
              <a:rPr lang="fr-CA" sz="2400" b="1" dirty="0" smtClean="0">
                <a:solidFill>
                  <a:srgbClr val="7DAD21"/>
                </a:solidFill>
                <a:latin typeface="+mj-lt"/>
              </a:rPr>
              <a:t>&amp; </a:t>
            </a:r>
            <a:r>
              <a:rPr lang="fr-CA" sz="2400" b="1" dirty="0" err="1" smtClean="0">
                <a:solidFill>
                  <a:srgbClr val="7DAD21"/>
                </a:solidFill>
                <a:latin typeface="+mj-lt"/>
              </a:rPr>
              <a:t>Personally</a:t>
            </a:r>
            <a:endParaRPr lang="en-US" sz="2400" b="1" dirty="0">
              <a:solidFill>
                <a:srgbClr val="7DAD21"/>
              </a:solidFill>
              <a:latin typeface="+mj-lt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6257925" cy="156396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err="1" smtClean="0"/>
              <a:t>Floriade</a:t>
            </a:r>
            <a:r>
              <a:rPr lang="en-US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83768" y="1340768"/>
            <a:ext cx="7092280" cy="4525963"/>
          </a:xfrm>
        </p:spPr>
        <p:txBody>
          <a:bodyPr rtlCol="0">
            <a:normAutofit/>
          </a:bodyPr>
          <a:lstStyle/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Horticultural World Expo, once every 10 years</a:t>
            </a:r>
          </a:p>
          <a:p>
            <a:r>
              <a:rPr lang="en-US" sz="1800" dirty="0" smtClean="0"/>
              <a:t>Founded by the Dutch Horticultural Society in 1950</a:t>
            </a:r>
          </a:p>
          <a:p>
            <a:r>
              <a:rPr lang="en-US" sz="1800" dirty="0" smtClean="0"/>
              <a:t>2012 Theme: “Theater of Nature”</a:t>
            </a:r>
          </a:p>
          <a:p>
            <a:r>
              <a:rPr lang="en-US" sz="1800" dirty="0" smtClean="0"/>
              <a:t>170 acres of park, 100 acres of show </a:t>
            </a:r>
            <a:r>
              <a:rPr lang="en-US" sz="1800" dirty="0" smtClean="0"/>
              <a:t>grounds</a:t>
            </a:r>
          </a:p>
          <a:p>
            <a:r>
              <a:rPr lang="en-US" sz="1800" dirty="0" smtClean="0"/>
              <a:t>5 Theme Worlds</a:t>
            </a:r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r>
              <a:rPr lang="en-US" sz="2400" dirty="0" smtClean="0"/>
              <a:t>This decennial event centers on sustainability</a:t>
            </a:r>
          </a:p>
          <a:p>
            <a:pPr>
              <a:buNone/>
            </a:pPr>
            <a:r>
              <a:rPr lang="en-US" sz="2400" dirty="0" smtClean="0"/>
              <a:t>and innovation and acted as a backbone to</a:t>
            </a:r>
          </a:p>
          <a:p>
            <a:pPr>
              <a:buNone/>
            </a:pPr>
            <a:r>
              <a:rPr lang="en-US" sz="2400" dirty="0" smtClean="0"/>
              <a:t>selecting the IHGC theme this year.</a:t>
            </a:r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4" name="Picture 2" descr="Floriade 2012">
            <a:hlinkClick r:id="rId3" tooltip="Floriade 201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"/>
            <a:ext cx="1247775" cy="1266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10209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355132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3275856" y="188640"/>
            <a:ext cx="6257925" cy="1143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r-CA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ras Medium ITC" pitchFamily="34" charset="0"/>
              </a:rPr>
              <a:t>Relax &amp; Heal</a:t>
            </a:r>
          </a:p>
        </p:txBody>
      </p:sp>
      <p:pic>
        <p:nvPicPr>
          <p:cNvPr id="11" name="Picture 10" descr="P10209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2564904"/>
            <a:ext cx="4427984" cy="3320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1196752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Eras Demi ITC" pitchFamily="34" charset="0"/>
              </a:rPr>
              <a:t>The importance of horticulture for health and wellbeing.</a:t>
            </a:r>
            <a:endParaRPr lang="en-US" dirty="0">
              <a:latin typeface="Eras Demi IT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886075" y="260648"/>
            <a:ext cx="6257925" cy="1143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r-CA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Console" pitchFamily="49" charset="0"/>
              </a:rPr>
              <a:t>Green </a:t>
            </a:r>
            <a:r>
              <a:rPr lang="fr-CA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Lucida Console" pitchFamily="49" charset="0"/>
              </a:rPr>
              <a:t>Engine</a:t>
            </a:r>
            <a:endParaRPr lang="fr-CA" b="1" dirty="0" smtClean="0">
              <a:solidFill>
                <a:schemeClr val="tx1">
                  <a:lumMod val="75000"/>
                  <a:lumOff val="25000"/>
                </a:schemeClr>
              </a:solidFill>
              <a:latin typeface="Lucida Console" pitchFamily="49" charset="0"/>
            </a:endParaRPr>
          </a:p>
        </p:txBody>
      </p:sp>
      <p:pic>
        <p:nvPicPr>
          <p:cNvPr id="3074" name="Picture 2" descr="P10209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3789181" cy="283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1020975.JPG"/>
          <p:cNvPicPr>
            <a:picLocks noChangeAspect="1"/>
          </p:cNvPicPr>
          <p:nvPr/>
        </p:nvPicPr>
        <p:blipFill>
          <a:blip r:embed="rId4" cstate="print"/>
          <a:srcRect r="43961"/>
          <a:stretch>
            <a:fillRect/>
          </a:stretch>
        </p:blipFill>
        <p:spPr>
          <a:xfrm rot="16200000">
            <a:off x="4821852" y="2459068"/>
            <a:ext cx="2753713" cy="3685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9992" y="1268760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Console" pitchFamily="49" charset="0"/>
              </a:rPr>
              <a:t>Horticulture </a:t>
            </a:r>
            <a:r>
              <a:rPr lang="en-US" dirty="0" smtClean="0">
                <a:latin typeface="Lucida Console" pitchFamily="49" charset="0"/>
              </a:rPr>
              <a:t>as </a:t>
            </a:r>
            <a:r>
              <a:rPr lang="en-US" dirty="0" smtClean="0">
                <a:latin typeface="Lucida Console" pitchFamily="49" charset="0"/>
              </a:rPr>
              <a:t>an important economic engine and supplier of green energy.</a:t>
            </a:r>
            <a:endParaRPr lang="en-US" dirty="0">
              <a:latin typeface="Lucida Console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6257925" cy="1143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r-CA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aiandra GD" pitchFamily="34" charset="0"/>
              </a:rPr>
              <a:t>Environment</a:t>
            </a:r>
            <a:endParaRPr lang="fr-CA" b="1" dirty="0" smtClean="0">
              <a:solidFill>
                <a:schemeClr val="tx1">
                  <a:lumMod val="75000"/>
                  <a:lumOff val="25000"/>
                </a:schemeClr>
              </a:solidFill>
              <a:latin typeface="Maiandra GD" pitchFamily="34" charset="0"/>
            </a:endParaRPr>
          </a:p>
        </p:txBody>
      </p:sp>
      <p:pic>
        <p:nvPicPr>
          <p:cNvPr id="4098" name="Picture 2" descr="P103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718969" cy="27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103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356992"/>
            <a:ext cx="4139952" cy="31049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427984" y="134076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aiandra GD" pitchFamily="34" charset="0"/>
              </a:rPr>
              <a:t>The enormous contribution of a </a:t>
            </a:r>
            <a:r>
              <a:rPr lang="en-US" b="1" dirty="0" smtClean="0">
                <a:latin typeface="Maiandra GD" pitchFamily="34" charset="0"/>
              </a:rPr>
              <a:t>green working and living environment </a:t>
            </a:r>
            <a:r>
              <a:rPr lang="en-US" b="1" dirty="0" smtClean="0">
                <a:latin typeface="Maiandra GD" pitchFamily="34" charset="0"/>
              </a:rPr>
              <a:t>to </a:t>
            </a:r>
            <a:r>
              <a:rPr lang="en-US" b="1" dirty="0" smtClean="0">
                <a:latin typeface="Maiandra GD" pitchFamily="34" charset="0"/>
              </a:rPr>
              <a:t>our quality of life.</a:t>
            </a:r>
            <a:endParaRPr lang="en-US" b="1" dirty="0"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6257925" cy="156396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Background of IHGC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1219200"/>
            <a:ext cx="7092280" cy="4525963"/>
          </a:xfrm>
        </p:spPr>
        <p:txBody>
          <a:bodyPr rtlCol="0">
            <a:normAutofit lnSpcReduction="10000"/>
          </a:bodyPr>
          <a:lstStyle/>
          <a:p>
            <a:pPr>
              <a:buNone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Goal:</a:t>
            </a:r>
          </a:p>
          <a:p>
            <a:pPr>
              <a:buClr>
                <a:schemeClr val="tx1">
                  <a:lumMod val="20000"/>
                  <a:lumOff val="80000"/>
                </a:schemeClr>
              </a:buClr>
              <a:buNone/>
            </a:pPr>
            <a:r>
              <a:rPr lang="en-US" sz="2200" dirty="0" smtClean="0"/>
              <a:t>To assist members to grow their business by stimulating </a:t>
            </a:r>
          </a:p>
          <a:p>
            <a:pPr>
              <a:buClr>
                <a:schemeClr val="tx1">
                  <a:lumMod val="20000"/>
                  <a:lumOff val="80000"/>
                </a:schemeClr>
              </a:buClr>
              <a:buNone/>
            </a:pPr>
            <a:r>
              <a:rPr lang="en-US" sz="2200" dirty="0" smtClean="0"/>
              <a:t>Home Garden as being:</a:t>
            </a:r>
          </a:p>
          <a:p>
            <a:pPr algn="ctr">
              <a:buClr>
                <a:schemeClr val="tx1">
                  <a:lumMod val="20000"/>
                  <a:lumOff val="80000"/>
                </a:schemeClr>
              </a:buClr>
              <a:buNone/>
            </a:pPr>
            <a:r>
              <a:rPr lang="en-US" sz="2200" dirty="0" smtClean="0"/>
              <a:t>*Fun</a:t>
            </a:r>
          </a:p>
          <a:p>
            <a:pPr algn="ctr">
              <a:buClr>
                <a:schemeClr val="tx1">
                  <a:lumMod val="20000"/>
                  <a:lumOff val="80000"/>
                </a:schemeClr>
              </a:buClr>
              <a:buNone/>
            </a:pPr>
            <a:r>
              <a:rPr lang="en-US" sz="2200" dirty="0" smtClean="0"/>
              <a:t>*Easy</a:t>
            </a:r>
          </a:p>
          <a:p>
            <a:pPr algn="ctr">
              <a:buClr>
                <a:schemeClr val="tx1">
                  <a:lumMod val="20000"/>
                  <a:lumOff val="80000"/>
                </a:schemeClr>
              </a:buClr>
              <a:buNone/>
            </a:pPr>
            <a:r>
              <a:rPr lang="en-US" sz="2200" dirty="0" smtClean="0"/>
              <a:t>*Economical</a:t>
            </a:r>
          </a:p>
          <a:p>
            <a:pPr algn="ctr">
              <a:buClr>
                <a:schemeClr val="tx1">
                  <a:lumMod val="20000"/>
                  <a:lumOff val="80000"/>
                </a:schemeClr>
              </a:buClr>
              <a:buNone/>
            </a:pPr>
            <a:r>
              <a:rPr lang="en-US" sz="2200" dirty="0" smtClean="0"/>
              <a:t>*Valuable</a:t>
            </a:r>
          </a:p>
          <a:p>
            <a:pPr>
              <a:buNone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Platform:</a:t>
            </a:r>
          </a:p>
          <a:p>
            <a:pPr marL="274320" lvl="0" indent="-274320" fontAlgn="auto">
              <a:spcBef>
                <a:spcPts val="600"/>
              </a:spcBef>
              <a:spcAft>
                <a:spcPts val="0"/>
              </a:spcAft>
              <a:buClr>
                <a:schemeClr val="tx1">
                  <a:lumMod val="20000"/>
                  <a:lumOff val="80000"/>
                </a:schemeClr>
              </a:buClr>
              <a:buSzPct val="73000"/>
              <a:buNone/>
              <a:defRPr/>
            </a:pPr>
            <a:r>
              <a:rPr lang="en-US" sz="2200" dirty="0" smtClean="0"/>
              <a:t>To be hosted by the </a:t>
            </a:r>
            <a:r>
              <a:rPr lang="en-US" sz="2200" dirty="0" err="1" smtClean="0"/>
              <a:t>Fleuroselect</a:t>
            </a:r>
            <a:r>
              <a:rPr lang="en-US" sz="2200" dirty="0" smtClean="0"/>
              <a:t> Home Garden Business Unit.</a:t>
            </a:r>
          </a:p>
          <a:p>
            <a:pPr marL="274320" lvl="0" indent="-274320" algn="ctr">
              <a:spcBef>
                <a:spcPts val="600"/>
              </a:spcBef>
              <a:buClr>
                <a:schemeClr val="tx1">
                  <a:lumMod val="20000"/>
                  <a:lumOff val="80000"/>
                </a:schemeClr>
              </a:buClr>
              <a:buSzPct val="73000"/>
              <a:buNone/>
            </a:pPr>
            <a:r>
              <a:rPr lang="en-US" sz="2200" dirty="0" smtClean="0"/>
              <a:t>*</a:t>
            </a:r>
            <a:r>
              <a:rPr lang="en-US" sz="2200" dirty="0" smtClean="0"/>
              <a:t>Established organization </a:t>
            </a:r>
            <a:endParaRPr lang="en-US" sz="2200" dirty="0" smtClean="0"/>
          </a:p>
          <a:p>
            <a:pPr marL="274320" indent="-274320" algn="ctr">
              <a:spcBef>
                <a:spcPts val="600"/>
              </a:spcBef>
              <a:buClr>
                <a:schemeClr val="tx1">
                  <a:lumMod val="20000"/>
                  <a:lumOff val="80000"/>
                </a:schemeClr>
              </a:buClr>
              <a:buSzPct val="73000"/>
              <a:buNone/>
            </a:pPr>
            <a:r>
              <a:rPr lang="en-US" sz="2200" dirty="0" smtClean="0"/>
              <a:t>*Common goals    </a:t>
            </a:r>
          </a:p>
          <a:p>
            <a:pPr marL="274320" lvl="0" indent="-274320" algn="ctr">
              <a:spcBef>
                <a:spcPts val="600"/>
              </a:spcBef>
              <a:buClr>
                <a:schemeClr val="tx1">
                  <a:lumMod val="20000"/>
                  <a:lumOff val="80000"/>
                </a:schemeClr>
              </a:buClr>
              <a:buSzPct val="73000"/>
              <a:buNone/>
            </a:pPr>
            <a:endParaRPr lang="en-US" sz="2200" dirty="0" smtClean="0"/>
          </a:p>
          <a:p>
            <a:pPr marL="274320" lvl="0" indent="-274320" algn="ctr">
              <a:spcBef>
                <a:spcPts val="600"/>
              </a:spcBef>
              <a:buClr>
                <a:schemeClr val="tx1">
                  <a:lumMod val="20000"/>
                  <a:lumOff val="80000"/>
                </a:schemeClr>
              </a:buClr>
              <a:buSzPct val="73000"/>
              <a:buNone/>
            </a:pPr>
            <a:endParaRPr lang="en-US" sz="22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6" name="Picture 2" descr="Fleurosel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86200"/>
            <a:ext cx="1123950" cy="704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6779096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r-CA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Education</a:t>
            </a:r>
            <a:r>
              <a:rPr lang="fr-CA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 &amp; Innovation</a:t>
            </a:r>
          </a:p>
        </p:txBody>
      </p:sp>
      <p:pic>
        <p:nvPicPr>
          <p:cNvPr id="5122" name="Picture 2" descr="P103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619301" cy="271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1020999.JPG"/>
          <p:cNvPicPr>
            <a:picLocks noChangeAspect="1"/>
          </p:cNvPicPr>
          <p:nvPr/>
        </p:nvPicPr>
        <p:blipFill>
          <a:blip r:embed="rId4" cstate="print"/>
          <a:srcRect r="11618" b="19371"/>
          <a:stretch>
            <a:fillRect/>
          </a:stretch>
        </p:blipFill>
        <p:spPr>
          <a:xfrm>
            <a:off x="4572000" y="3140968"/>
            <a:ext cx="4104456" cy="280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152400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Bookman Old Style" pitchFamily="18" charset="0"/>
              </a:rPr>
              <a:t>The relation between innovation &amp; </a:t>
            </a:r>
            <a:r>
              <a:rPr lang="en-US" b="1" dirty="0" smtClean="0">
                <a:latin typeface="Bookman Old Style" pitchFamily="18" charset="0"/>
              </a:rPr>
              <a:t>education.</a:t>
            </a:r>
            <a:endParaRPr lang="en-US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428875" y="274638"/>
            <a:ext cx="6257925" cy="1143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pperplate Gothic Bold" pitchFamily="34" charset="0"/>
              </a:rPr>
              <a:t>World Show Stage</a:t>
            </a:r>
          </a:p>
        </p:txBody>
      </p:sp>
      <p:pic>
        <p:nvPicPr>
          <p:cNvPr id="7" name="Picture 6" descr="P1030013.JPG"/>
          <p:cNvPicPr>
            <a:picLocks noChangeAspect="1"/>
          </p:cNvPicPr>
          <p:nvPr/>
        </p:nvPicPr>
        <p:blipFill>
          <a:blip r:embed="rId3" cstate="print"/>
          <a:srcRect l="11614" t="15485" r="5798" b="19132"/>
          <a:stretch>
            <a:fillRect/>
          </a:stretch>
        </p:blipFill>
        <p:spPr>
          <a:xfrm>
            <a:off x="539552" y="1196752"/>
            <a:ext cx="3024336" cy="17957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P1030012.JPG"/>
          <p:cNvPicPr>
            <a:picLocks noChangeAspect="1"/>
          </p:cNvPicPr>
          <p:nvPr/>
        </p:nvPicPr>
        <p:blipFill>
          <a:blip r:embed="rId4" cstate="print"/>
          <a:srcRect t="20600" b="26900"/>
          <a:stretch>
            <a:fillRect/>
          </a:stretch>
        </p:blipFill>
        <p:spPr>
          <a:xfrm>
            <a:off x="4932040" y="5157192"/>
            <a:ext cx="4023360" cy="158417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P1030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2996952"/>
            <a:ext cx="2939819" cy="22048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923928" y="126876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pperplate Gothic Bold" pitchFamily="34" charset="0"/>
              </a:rPr>
              <a:t>Nature </a:t>
            </a:r>
            <a:r>
              <a:rPr lang="en-US" dirty="0" smtClean="0">
                <a:latin typeface="Copperplate Gothic Bold" pitchFamily="34" charset="0"/>
              </a:rPr>
              <a:t>as </a:t>
            </a:r>
            <a:r>
              <a:rPr lang="en-US" dirty="0" smtClean="0">
                <a:latin typeface="Copperplate Gothic Bold" pitchFamily="34" charset="0"/>
              </a:rPr>
              <a:t>a </a:t>
            </a:r>
            <a:r>
              <a:rPr lang="en-US" dirty="0" smtClean="0">
                <a:latin typeface="Copperplate Gothic Bold" pitchFamily="34" charset="0"/>
              </a:rPr>
              <a:t>source </a:t>
            </a:r>
            <a:r>
              <a:rPr lang="en-US" dirty="0" smtClean="0">
                <a:latin typeface="Copperplate Gothic Bold" pitchFamily="34" charset="0"/>
              </a:rPr>
              <a:t>of inspiration, fun and entertainment.</a:t>
            </a:r>
            <a:endParaRPr lang="en-US" dirty="0">
              <a:latin typeface="Copperplate Gothic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/>
          <a:lstStyle/>
          <a:p>
            <a:r>
              <a:rPr lang="en-US" sz="2400" dirty="0" smtClean="0"/>
              <a:t>As the conference wrapped up a discussion on the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direction</a:t>
            </a:r>
            <a:r>
              <a:rPr lang="en-US" sz="2400" dirty="0" smtClean="0"/>
              <a:t> </a:t>
            </a:r>
            <a:r>
              <a:rPr lang="en-US" sz="2400" dirty="0" smtClean="0"/>
              <a:t>of the IHGC opened.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Members </a:t>
            </a:r>
            <a:r>
              <a:rPr lang="en-US" sz="2400" dirty="0" smtClean="0"/>
              <a:t>were polled about interest in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garden </a:t>
            </a:r>
            <a:r>
              <a:rPr lang="en-US" sz="2400" b="1" dirty="0" smtClean="0"/>
              <a:t>trials and </a:t>
            </a:r>
            <a:r>
              <a:rPr lang="en-US" sz="2400" b="1" dirty="0" smtClean="0"/>
              <a:t>awards</a:t>
            </a:r>
            <a:r>
              <a:rPr lang="en-US" sz="2400" dirty="0" smtClean="0"/>
              <a:t>.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As </a:t>
            </a:r>
            <a:r>
              <a:rPr lang="en-US" sz="2400" dirty="0" smtClean="0"/>
              <a:t>a result the IHGC is considering a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‘</a:t>
            </a:r>
            <a:r>
              <a:rPr lang="en-US" sz="2400" b="1" dirty="0" smtClean="0"/>
              <a:t>Vegetable of the Year’ and ‘Flower of the Year’</a:t>
            </a:r>
            <a:r>
              <a:rPr lang="en-US" sz="2400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medal </a:t>
            </a:r>
            <a:r>
              <a:rPr lang="en-US" sz="2400" dirty="0" smtClean="0"/>
              <a:t>program.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en-US" sz="3200" dirty="0" smtClean="0"/>
              <a:t>Initial Proposal: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124744"/>
            <a:ext cx="747402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000" dirty="0" smtClean="0">
                <a:latin typeface="+mn-lt"/>
              </a:rPr>
              <a:t> Companies/Breeders enter varieties:</a:t>
            </a:r>
          </a:p>
          <a:p>
            <a:pPr lvl="1"/>
            <a:endParaRPr lang="en-US" sz="2000" dirty="0" smtClean="0">
              <a:latin typeface="+mn-lt"/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latin typeface="+mn-lt"/>
              </a:rPr>
              <a:t> A large trial in each country </a:t>
            </a:r>
          </a:p>
          <a:p>
            <a:pPr>
              <a:buFont typeface="Wingdings" pitchFamily="2" charset="2"/>
              <a:buChar char="ü"/>
            </a:pPr>
            <a:endParaRPr lang="en-US" sz="2000" dirty="0" smtClean="0">
              <a:latin typeface="+mn-lt"/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latin typeface="+mn-lt"/>
              </a:rPr>
              <a:t> A pre-committed press campaign </a:t>
            </a:r>
          </a:p>
          <a:p>
            <a:pPr>
              <a:buFont typeface="Wingdings" pitchFamily="2" charset="2"/>
              <a:buChar char="ü"/>
            </a:pPr>
            <a:endParaRPr lang="en-US" sz="2000" dirty="0" smtClean="0">
              <a:latin typeface="+mn-lt"/>
            </a:endParaRPr>
          </a:p>
          <a:p>
            <a:pPr>
              <a:buFont typeface="Wingdings" pitchFamily="2" charset="2"/>
              <a:buChar char="ü"/>
            </a:pPr>
            <a:r>
              <a:rPr lang="en-US" sz="2000" dirty="0" smtClean="0">
                <a:latin typeface="+mn-lt"/>
              </a:rPr>
              <a:t> An awarding </a:t>
            </a:r>
            <a:r>
              <a:rPr lang="en-US" sz="2000" dirty="0" smtClean="0">
                <a:latin typeface="+mn-lt"/>
              </a:rPr>
              <a:t>system</a:t>
            </a:r>
          </a:p>
          <a:p>
            <a:pPr>
              <a:buFont typeface="Wingdings" pitchFamily="2" charset="2"/>
              <a:buChar char="ü"/>
            </a:pPr>
            <a:endParaRPr lang="en-US" sz="2000" dirty="0" smtClean="0">
              <a:latin typeface="+mn-lt"/>
            </a:endParaRPr>
          </a:p>
          <a:p>
            <a:pPr>
              <a:buFont typeface="Wingdings" pitchFamily="2" charset="2"/>
              <a:buChar char="ü"/>
            </a:pPr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?? </a:t>
            </a:r>
            <a:r>
              <a:rPr lang="en-US" sz="2000" dirty="0" smtClean="0">
                <a:latin typeface="+mn-lt"/>
              </a:rPr>
              <a:t> Still </a:t>
            </a:r>
            <a:r>
              <a:rPr lang="en-US" sz="2000" dirty="0" smtClean="0">
                <a:latin typeface="+mn-lt"/>
              </a:rPr>
              <a:t>debating focus: direct sow, transplant, or </a:t>
            </a:r>
            <a:r>
              <a:rPr lang="en-US" sz="2000" dirty="0" smtClean="0">
                <a:latin typeface="+mn-lt"/>
              </a:rPr>
              <a:t>combination ??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8138"/>
          </a:xfrm>
        </p:spPr>
        <p:txBody>
          <a:bodyPr/>
          <a:lstStyle/>
          <a:p>
            <a:r>
              <a:rPr lang="en-US" sz="3200" b="1" dirty="0" smtClean="0"/>
              <a:t>Reasons to Attend IHCG </a:t>
            </a:r>
            <a:r>
              <a:rPr lang="en-US" sz="3200" b="1" dirty="0" smtClean="0"/>
              <a:t>2013 (UK)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47402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CCC00"/>
              </a:buCl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7DAD21"/>
                </a:solidFill>
                <a:latin typeface="+mn-lt"/>
              </a:rPr>
              <a:t>New Ideas and Inspiration</a:t>
            </a:r>
          </a:p>
          <a:p>
            <a:pPr>
              <a:buClr>
                <a:srgbClr val="CCCC00"/>
              </a:buClr>
            </a:pPr>
            <a:endParaRPr lang="en-US" sz="2000" b="1" dirty="0" smtClean="0">
              <a:solidFill>
                <a:srgbClr val="7DAD21"/>
              </a:solidFill>
              <a:latin typeface="+mn-lt"/>
            </a:endParaRPr>
          </a:p>
          <a:p>
            <a:pPr>
              <a:buClr>
                <a:srgbClr val="CCCC00"/>
              </a:buCl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7DAD21"/>
                </a:solidFill>
                <a:latin typeface="+mn-lt"/>
              </a:rPr>
              <a:t>International trial location opportunities for members</a:t>
            </a:r>
          </a:p>
          <a:p>
            <a:pPr>
              <a:buClr>
                <a:srgbClr val="CCCC00"/>
              </a:buClr>
            </a:pPr>
            <a:endParaRPr lang="en-US" sz="2000" b="1" dirty="0" smtClean="0">
              <a:solidFill>
                <a:srgbClr val="7DAD21"/>
              </a:solidFill>
              <a:latin typeface="+mn-lt"/>
            </a:endParaRPr>
          </a:p>
          <a:p>
            <a:pPr>
              <a:buClr>
                <a:srgbClr val="CCCC00"/>
              </a:buCl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7DAD21"/>
                </a:solidFill>
                <a:latin typeface="+mn-lt"/>
              </a:rPr>
              <a:t>Potential for variety awards and recognition</a:t>
            </a:r>
          </a:p>
          <a:p>
            <a:pPr>
              <a:buClr>
                <a:srgbClr val="CCCC00"/>
              </a:buClr>
            </a:pPr>
            <a:endParaRPr lang="en-US" sz="2000" b="1" dirty="0" smtClean="0">
              <a:solidFill>
                <a:srgbClr val="7DAD21"/>
              </a:solidFill>
              <a:latin typeface="+mn-lt"/>
            </a:endParaRPr>
          </a:p>
          <a:p>
            <a:pPr>
              <a:buClr>
                <a:srgbClr val="CCCC00"/>
              </a:buCl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7DAD21"/>
                </a:solidFill>
                <a:latin typeface="+mn-lt"/>
              </a:rPr>
              <a:t>Opportunities for Business with Foreign Delegates</a:t>
            </a:r>
          </a:p>
          <a:p>
            <a:pPr>
              <a:buClr>
                <a:srgbClr val="CCCC00"/>
              </a:buClr>
              <a:buFont typeface="Wingdings" pitchFamily="2" charset="2"/>
              <a:buChar char="v"/>
            </a:pPr>
            <a:endParaRPr lang="en-US" sz="2000" b="1" dirty="0" smtClean="0">
              <a:solidFill>
                <a:srgbClr val="7DAD21"/>
              </a:solidFill>
              <a:latin typeface="+mn-lt"/>
            </a:endParaRPr>
          </a:p>
          <a:p>
            <a:pPr>
              <a:buClr>
                <a:srgbClr val="CCCC00"/>
              </a:buCl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7DAD21"/>
                </a:solidFill>
                <a:latin typeface="+mn-lt"/>
              </a:rPr>
              <a:t>Lines up with Dutch vegetable breeding trials</a:t>
            </a:r>
          </a:p>
          <a:p>
            <a:pPr>
              <a:buClr>
                <a:srgbClr val="CCCC00"/>
              </a:buClr>
            </a:pPr>
            <a:endParaRPr lang="en-US" sz="2000" b="1" dirty="0" smtClean="0">
              <a:solidFill>
                <a:srgbClr val="7DAD21"/>
              </a:solidFill>
              <a:latin typeface="+mn-lt"/>
            </a:endParaRPr>
          </a:p>
          <a:p>
            <a:pPr>
              <a:buClr>
                <a:srgbClr val="CCCC00"/>
              </a:buCl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7DAD21"/>
                </a:solidFill>
                <a:latin typeface="+mn-lt"/>
              </a:rPr>
              <a:t>Option to explore The Netherlands , Germany, UK &amp; more…</a:t>
            </a:r>
          </a:p>
          <a:p>
            <a:pPr>
              <a:buClr>
                <a:srgbClr val="CCCC00"/>
              </a:buClr>
            </a:pPr>
            <a:endParaRPr lang="en-US" b="1" dirty="0" smtClean="0">
              <a:solidFill>
                <a:srgbClr val="7DAD21"/>
              </a:solidFill>
              <a:latin typeface="+mn-lt"/>
            </a:endParaRPr>
          </a:p>
          <a:p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381000" y="620688"/>
            <a:ext cx="8295456" cy="26559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z="2800" b="1" dirty="0" smtClean="0">
                <a:solidFill>
                  <a:srgbClr val="7DAD21"/>
                </a:solidFill>
              </a:rPr>
              <a:t>Promoting Home Gardening </a:t>
            </a:r>
            <a:r>
              <a:rPr lang="en-US" sz="2800" dirty="0" smtClean="0">
                <a:solidFill>
                  <a:srgbClr val="7DAD21"/>
                </a:solidFill>
              </a:rPr>
              <a:t>as being </a:t>
            </a:r>
            <a:r>
              <a:rPr lang="en-US" sz="2800" i="1" dirty="0" smtClean="0">
                <a:solidFill>
                  <a:srgbClr val="7DAD21"/>
                </a:solidFill>
              </a:rPr>
              <a:t>fun, easy, economical and valuable</a:t>
            </a:r>
            <a:r>
              <a:rPr lang="en-US" sz="2800" dirty="0" smtClean="0">
                <a:solidFill>
                  <a:srgbClr val="7DAD21"/>
                </a:solidFill>
              </a:rPr>
              <a:t> is the greatest goal of the </a:t>
            </a:r>
            <a:r>
              <a:rPr lang="en-US" sz="2800" b="1" dirty="0" smtClean="0">
                <a:solidFill>
                  <a:srgbClr val="7DAD21"/>
                </a:solidFill>
              </a:rPr>
              <a:t>International Home Garden Conference</a:t>
            </a:r>
            <a:r>
              <a:rPr lang="en-US" sz="2800" dirty="0" smtClean="0">
                <a:solidFill>
                  <a:srgbClr val="7DAD21"/>
                </a:solidFill>
              </a:rPr>
              <a:t>. A special membership rate for companies who have not yet joined the organization will be available. For more information contact: </a:t>
            </a:r>
            <a:r>
              <a:rPr lang="en-US" sz="2800" b="1" dirty="0" smtClean="0">
                <a:solidFill>
                  <a:srgbClr val="7DAD21"/>
                </a:solidFill>
              </a:rPr>
              <a:t>info@fleuroselect.com</a:t>
            </a:r>
            <a:r>
              <a:rPr lang="en-US" sz="2800" dirty="0" smtClean="0">
                <a:solidFill>
                  <a:srgbClr val="7DAD21"/>
                </a:solidFill>
              </a:rPr>
              <a:t>. </a:t>
            </a:r>
            <a:r>
              <a:rPr lang="en-US" dirty="0" smtClean="0">
                <a:solidFill>
                  <a:srgbClr val="7DAD21"/>
                </a:solidFill>
              </a:rPr>
              <a:t/>
            </a:r>
            <a:br>
              <a:rPr lang="en-US" dirty="0" smtClean="0">
                <a:solidFill>
                  <a:srgbClr val="7DAD21"/>
                </a:solidFill>
              </a:rPr>
            </a:br>
            <a:endParaRPr lang="fr-CA" sz="2800" b="1" dirty="0" smtClean="0">
              <a:solidFill>
                <a:srgbClr val="7DAD21"/>
              </a:solidFill>
            </a:endParaRPr>
          </a:p>
        </p:txBody>
      </p:sp>
      <p:pic>
        <p:nvPicPr>
          <p:cNvPr id="3" name="Picture 2" descr="ihgc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657600"/>
            <a:ext cx="1809750" cy="176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8800" y="609600"/>
            <a:ext cx="5029200" cy="4495800"/>
          </a:xfrm>
          <a:prstGeom prst="roundRect">
            <a:avLst/>
          </a:prstGeom>
          <a:solidFill>
            <a:schemeClr val="bg2"/>
          </a:solidFill>
          <a:ln w="76200">
            <a:solidFill>
              <a:srgbClr val="B4F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1200" y="838200"/>
            <a:ext cx="510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b="1" dirty="0" smtClean="0">
                <a:latin typeface="+mn-lt"/>
              </a:rPr>
              <a:t>Presentations in .pdf available for downloading: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2"/>
              </a:rPr>
              <a:t>Harm Custers: Sustainability and Home Gardening - conference introduction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3"/>
              </a:rPr>
              <a:t>Nico Koomen: The Floriade, a world horticultural exhibition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4"/>
              </a:rPr>
              <a:t>Sven Stimac: Organising the Floriade with sustainability as the central theme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5"/>
              </a:rPr>
              <a:t>Shawna Coronado: Creative sustainable gardening ideas</a:t>
            </a:r>
            <a:r>
              <a:rPr lang="nl-NL" sz="1400" u="sng" dirty="0" smtClean="0">
                <a:latin typeface="+mn-lt"/>
                <a:hlinkClick r:id="rId6"/>
              </a:rPr>
              <a:t> - part 1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7"/>
              </a:rPr>
              <a:t>Shawna Coronado: Creative sustainable gardening ideas - part 2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8"/>
              </a:rPr>
              <a:t>Nico Wissing: Introduction to the sustainable garden - part 1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9"/>
              </a:rPr>
              <a:t>Nico Wissing: Introduction to the sustainable garden - part 2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10"/>
              </a:rPr>
              <a:t>Andrew Jenkins: Whole life product sustainability - the retailers view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11"/>
              </a:rPr>
              <a:t>Jan Geuns: Stevia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12"/>
              </a:rPr>
              <a:t>Peter Gajdostin: Home Gardening in the Czech Republic and Slovakia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13"/>
              </a:rPr>
              <a:t>Xavier Vandame: International Home Garden Association</a:t>
            </a:r>
            <a:r>
              <a:rPr lang="nl-NL" sz="1400" dirty="0" smtClean="0">
                <a:latin typeface="+mn-lt"/>
              </a:rPr>
              <a:t/>
            </a:r>
            <a:br>
              <a:rPr lang="nl-NL" sz="1400" dirty="0" smtClean="0">
                <a:latin typeface="+mn-lt"/>
              </a:rPr>
            </a:br>
            <a:r>
              <a:rPr lang="nl-NL" sz="1400" dirty="0" smtClean="0">
                <a:latin typeface="+mn-lt"/>
              </a:rPr>
              <a:t>- </a:t>
            </a:r>
            <a:r>
              <a:rPr lang="nl-NL" sz="1400" u="sng" dirty="0" smtClean="0">
                <a:latin typeface="+mn-lt"/>
                <a:hlinkClick r:id="rId14"/>
              </a:rPr>
              <a:t>Shawna Coronado: How to use social media to build an intimate consumer connection</a:t>
            </a:r>
            <a:endParaRPr lang="en-US" sz="14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533400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view PDF of presentations:</a:t>
            </a:r>
          </a:p>
          <a:p>
            <a:endParaRPr lang="en-US" dirty="0" smtClean="0"/>
          </a:p>
          <a:p>
            <a:r>
              <a:rPr lang="en-US" dirty="0" smtClean="0"/>
              <a:t>Right Click on any link above and select ‘Open Hyperlink’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6257925" cy="156396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dirty="0" smtClean="0"/>
              <a:t>2012 IHGC Attendees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1720" y="1219200"/>
            <a:ext cx="7092280" cy="4525963"/>
          </a:xfrm>
        </p:spPr>
        <p:txBody>
          <a:bodyPr rtlCol="0">
            <a:normAutofit/>
          </a:bodyPr>
          <a:lstStyle/>
          <a:p>
            <a:r>
              <a:rPr lang="en-US" dirty="0" smtClean="0">
                <a:solidFill>
                  <a:srgbClr val="7DAD21"/>
                </a:solidFill>
              </a:rPr>
              <a:t>50 Companies, 70 Participants</a:t>
            </a:r>
          </a:p>
          <a:p>
            <a:r>
              <a:rPr lang="en-US" dirty="0" smtClean="0">
                <a:solidFill>
                  <a:srgbClr val="7DAD21"/>
                </a:solidFill>
              </a:rPr>
              <a:t>16 </a:t>
            </a:r>
            <a:r>
              <a:rPr lang="en-US" dirty="0" smtClean="0">
                <a:solidFill>
                  <a:srgbClr val="7DAD21"/>
                </a:solidFill>
              </a:rPr>
              <a:t>Nationalities</a:t>
            </a:r>
          </a:p>
          <a:p>
            <a:pPr lvl="2"/>
            <a:r>
              <a:rPr lang="en-US" dirty="0" smtClean="0"/>
              <a:t>Austria, Belgium, Cyprus, Czech Republic, France, Germany, Hungary, India, Poland, Romania, Russian Federation, Sweden, Switzerland, The Netherlands, United Kingdom, USA 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</a:pPr>
            <a:endParaRPr lang="en-US" dirty="0" smtClean="0">
              <a:solidFill>
                <a:schemeClr val="accent6"/>
              </a:solidFill>
            </a:endParaRP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>
            <a:lumMod val="85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1066800"/>
            <a:ext cx="5943600" cy="5410200"/>
          </a:xfrm>
          <a:prstGeom prst="rect">
            <a:avLst/>
          </a:prstGeom>
          <a:solidFill>
            <a:schemeClr val="bg1"/>
          </a:solidFill>
          <a:ln w="76200">
            <a:solidFill>
              <a:srgbClr val="7DAD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2012 IHGC Attendees</a:t>
            </a:r>
            <a:endParaRPr lang="nl-NL" sz="32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600" y="4495800"/>
            <a:ext cx="2083183" cy="202304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6553200" y="1066800"/>
            <a:ext cx="2098576" cy="1944215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sz="2000" b="1" dirty="0" smtClean="0"/>
              <a:t>NOTE: </a:t>
            </a:r>
          </a:p>
          <a:p>
            <a:pPr marL="0" indent="0">
              <a:buNone/>
            </a:pPr>
            <a:r>
              <a:rPr lang="nl-NL" sz="2000" dirty="0" smtClean="0"/>
              <a:t>Company </a:t>
            </a:r>
            <a:r>
              <a:rPr lang="nl-NL" sz="2000" dirty="0" err="1" smtClean="0"/>
              <a:t>activities</a:t>
            </a:r>
            <a:r>
              <a:rPr lang="nl-NL" sz="2000" dirty="0" smtClean="0"/>
              <a:t> </a:t>
            </a:r>
            <a:r>
              <a:rPr lang="nl-NL" sz="2000" dirty="0" err="1" smtClean="0"/>
              <a:t>can</a:t>
            </a:r>
            <a:r>
              <a:rPr lang="nl-NL" sz="2000" dirty="0" smtClean="0"/>
              <a:t> </a:t>
            </a:r>
            <a:r>
              <a:rPr lang="nl-NL" sz="2000" dirty="0" err="1" smtClean="0"/>
              <a:t>be</a:t>
            </a:r>
            <a:r>
              <a:rPr lang="nl-NL" sz="2000" dirty="0" smtClean="0"/>
              <a:t> more </a:t>
            </a:r>
            <a:r>
              <a:rPr lang="nl-NL" sz="2000" dirty="0" err="1" smtClean="0"/>
              <a:t>than</a:t>
            </a:r>
            <a:r>
              <a:rPr lang="nl-NL" sz="2000" dirty="0" smtClean="0"/>
              <a:t> 1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 smtClean="0"/>
              <a:t>For </a:t>
            </a:r>
            <a:r>
              <a:rPr lang="nl-NL" sz="2000" b="1" dirty="0" err="1" smtClean="0"/>
              <a:t>example</a:t>
            </a:r>
            <a:endParaRPr lang="nl-NL" sz="2000" b="1" dirty="0" smtClean="0"/>
          </a:p>
          <a:p>
            <a:pPr marL="0" indent="0">
              <a:buNone/>
            </a:pPr>
            <a:r>
              <a:rPr lang="nl-NL" sz="2000" dirty="0" smtClean="0"/>
              <a:t>Company X </a:t>
            </a:r>
            <a:r>
              <a:rPr lang="nl-NL" sz="2000" dirty="0" err="1" smtClean="0"/>
              <a:t>can</a:t>
            </a:r>
            <a:r>
              <a:rPr lang="nl-NL" sz="2000" dirty="0" smtClean="0"/>
              <a:t> </a:t>
            </a:r>
            <a:r>
              <a:rPr lang="nl-NL" sz="2000" dirty="0" err="1" smtClean="0"/>
              <a:t>be</a:t>
            </a:r>
            <a:r>
              <a:rPr lang="nl-NL" sz="2000" dirty="0" smtClean="0"/>
              <a:t> </a:t>
            </a:r>
            <a:r>
              <a:rPr lang="nl-NL" sz="2000" dirty="0" err="1" smtClean="0"/>
              <a:t>both</a:t>
            </a:r>
            <a:r>
              <a:rPr lang="nl-NL" sz="2000" dirty="0" smtClean="0"/>
              <a:t> </a:t>
            </a:r>
            <a:r>
              <a:rPr lang="nl-NL" sz="2000" dirty="0" err="1" smtClean="0"/>
              <a:t>breeder</a:t>
            </a:r>
            <a:r>
              <a:rPr lang="nl-NL" sz="2000" dirty="0" smtClean="0"/>
              <a:t> </a:t>
            </a:r>
            <a:r>
              <a:rPr lang="nl-NL" sz="2000" dirty="0" err="1" smtClean="0"/>
              <a:t>and</a:t>
            </a:r>
            <a:r>
              <a:rPr lang="nl-NL" sz="2000" dirty="0" smtClean="0"/>
              <a:t> </a:t>
            </a:r>
            <a:r>
              <a:rPr lang="nl-NL" sz="2000" dirty="0" err="1" smtClean="0"/>
              <a:t>seed</a:t>
            </a:r>
            <a:r>
              <a:rPr lang="nl-NL" sz="2000" dirty="0" smtClean="0"/>
              <a:t> </a:t>
            </a:r>
            <a:r>
              <a:rPr lang="nl-NL" sz="2000" dirty="0" err="1" smtClean="0"/>
              <a:t>production</a:t>
            </a:r>
            <a:r>
              <a:rPr lang="nl-NL" sz="2000" dirty="0" smtClean="0"/>
              <a:t> company</a:t>
            </a:r>
            <a:endParaRPr lang="nl-NL" sz="2000" dirty="0"/>
          </a:p>
        </p:txBody>
      </p:sp>
      <p:graphicFrame>
        <p:nvGraphicFramePr>
          <p:cNvPr id="11" name="Grafiek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71007691"/>
              </p:ext>
            </p:extLst>
          </p:nvPr>
        </p:nvGraphicFramePr>
        <p:xfrm>
          <a:off x="304800" y="1219200"/>
          <a:ext cx="554461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0357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757" y="1801585"/>
            <a:ext cx="7478486" cy="3254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2339752" y="620688"/>
            <a:ext cx="6336704" cy="216024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7DAD21"/>
                </a:solidFill>
              </a:rPr>
              <a:t>2012 Themes 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sz="3200" b="1" dirty="0" smtClean="0"/>
              <a:t>Sustainability in business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sz="3200" b="1" dirty="0" smtClean="0"/>
              <a:t>Consumer Education</a:t>
            </a:r>
          </a:p>
          <a:p>
            <a:pPr algn="l"/>
            <a:endParaRPr lang="fr-CA" sz="2800" b="1" dirty="0" smtClean="0">
              <a:solidFill>
                <a:srgbClr val="7DAD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>
              <a:buNone/>
            </a:pPr>
            <a:r>
              <a:rPr lang="nl-NL" sz="1800" dirty="0" smtClean="0"/>
              <a:t/>
            </a:r>
            <a:br>
              <a:rPr lang="nl-NL" sz="1800" dirty="0" smtClean="0"/>
            </a:br>
            <a:r>
              <a:rPr lang="nl-NL" sz="1800" dirty="0" smtClean="0"/>
              <a:t>- Nico Koomen: </a:t>
            </a:r>
            <a:r>
              <a:rPr lang="nl-NL" sz="1800" b="1" dirty="0" smtClean="0"/>
              <a:t>The Floriade, a world horticultural exhibition</a:t>
            </a:r>
          </a:p>
          <a:p>
            <a:pPr>
              <a:buNone/>
            </a:pPr>
            <a:r>
              <a:rPr lang="nl-NL" sz="1800" dirty="0" smtClean="0"/>
              <a:t/>
            </a:r>
            <a:br>
              <a:rPr lang="nl-NL" sz="1800" dirty="0" smtClean="0"/>
            </a:br>
            <a:r>
              <a:rPr lang="nl-NL" sz="1800" dirty="0" smtClean="0"/>
              <a:t>- Sven Stimac: </a:t>
            </a:r>
            <a:r>
              <a:rPr lang="nl-NL" sz="1800" b="1" dirty="0" smtClean="0"/>
              <a:t>Organizing the Floriade with sustainability as the central theme</a:t>
            </a:r>
          </a:p>
          <a:p>
            <a:pPr>
              <a:buNone/>
            </a:pPr>
            <a:r>
              <a:rPr lang="nl-NL" sz="1800" dirty="0" smtClean="0"/>
              <a:t/>
            </a:r>
            <a:br>
              <a:rPr lang="nl-NL" sz="1800" dirty="0" smtClean="0"/>
            </a:br>
            <a:r>
              <a:rPr lang="nl-NL" sz="1800" dirty="0" smtClean="0"/>
              <a:t>- Nico Wissing:</a:t>
            </a:r>
            <a:r>
              <a:rPr lang="nl-NL" sz="1800" b="1" dirty="0" smtClean="0"/>
              <a:t> Introduction to the sustainable garden </a:t>
            </a:r>
          </a:p>
          <a:p>
            <a:pPr>
              <a:buNone/>
            </a:pPr>
            <a:r>
              <a:rPr lang="nl-NL" sz="1800" dirty="0" smtClean="0"/>
              <a:t/>
            </a:r>
            <a:br>
              <a:rPr lang="nl-NL" sz="1800" dirty="0" smtClean="0"/>
            </a:br>
            <a:r>
              <a:rPr lang="nl-NL" sz="1800" dirty="0" smtClean="0"/>
              <a:t>- Andrew Jenkins: </a:t>
            </a:r>
            <a:r>
              <a:rPr lang="nl-NL" sz="1800" b="1" dirty="0" smtClean="0"/>
              <a:t>Whole life product sustainability - the retailers view</a:t>
            </a:r>
            <a:r>
              <a:rPr lang="nl-NL" sz="1200" dirty="0" smtClean="0"/>
              <a:t/>
            </a:r>
            <a:br>
              <a:rPr lang="nl-NL" sz="1200" dirty="0" smtClean="0"/>
            </a:b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619672" y="332656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+mj-lt"/>
              </a:rPr>
              <a:t>Talking the Talk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cfields\AppData\Local\Microsoft\Windows\Temporary Internet Files\Content.IE5\DY7WQL1O\MP90044871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590800"/>
            <a:ext cx="2273206" cy="2224495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3000" y="4876800"/>
            <a:ext cx="6858000" cy="6019800"/>
          </a:xfrm>
        </p:spPr>
        <p:txBody>
          <a:bodyPr>
            <a:prstTxWarp prst="textArchUp">
              <a:avLst/>
            </a:prstTxWarp>
          </a:bodyPr>
          <a:lstStyle/>
          <a:p>
            <a:pPr algn="ctr">
              <a:buNone/>
            </a:pPr>
            <a:r>
              <a:rPr lang="en-US" b="1" dirty="0" smtClean="0">
                <a:latin typeface="+mj-lt"/>
              </a:rPr>
              <a:t>Community – Environmental – Economical</a:t>
            </a: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endParaRPr lang="en-US" b="1" dirty="0" smtClean="0">
              <a:latin typeface="+mj-lt"/>
            </a:endParaRPr>
          </a:p>
          <a:p>
            <a:pPr algn="ctr">
              <a:buNone/>
            </a:pPr>
            <a:r>
              <a:rPr lang="en-US" b="1" dirty="0" smtClean="0">
                <a:latin typeface="+mj-lt"/>
              </a:rPr>
              <a:t>Balance </a:t>
            </a:r>
            <a:endParaRPr lang="en-US" b="1" dirty="0" smtClean="0">
              <a:latin typeface="+mj-lt"/>
            </a:endParaRPr>
          </a:p>
          <a:p>
            <a:pPr>
              <a:buNone/>
            </a:pPr>
            <a:endParaRPr lang="en-US" sz="2400" dirty="0" smtClean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404664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4000" dirty="0" err="1" smtClean="0">
                <a:solidFill>
                  <a:schemeClr val="bg1"/>
                </a:solidFill>
                <a:latin typeface="+mj-lt"/>
              </a:rPr>
              <a:t>Sustainability</a:t>
            </a:r>
            <a:r>
              <a:rPr lang="fr-CA" sz="4000" dirty="0" smtClean="0">
                <a:solidFill>
                  <a:schemeClr val="bg1"/>
                </a:solidFill>
                <a:latin typeface="+mj-lt"/>
              </a:rPr>
              <a:t> in </a:t>
            </a:r>
            <a:r>
              <a:rPr lang="fr-CA" sz="4000" dirty="0" smtClean="0">
                <a:solidFill>
                  <a:schemeClr val="bg1"/>
                </a:solidFill>
                <a:latin typeface="+mj-lt"/>
              </a:rPr>
              <a:t>Business </a:t>
            </a:r>
            <a:r>
              <a:rPr lang="fr-CA" sz="4000" dirty="0" err="1" smtClean="0">
                <a:solidFill>
                  <a:schemeClr val="bg1"/>
                </a:solidFill>
                <a:latin typeface="+mj-lt"/>
              </a:rPr>
              <a:t>means</a:t>
            </a:r>
            <a:r>
              <a:rPr lang="fr-CA" sz="4000" dirty="0" smtClean="0">
                <a:solidFill>
                  <a:schemeClr val="bg1"/>
                </a:solidFill>
                <a:latin typeface="+mj-lt"/>
              </a:rPr>
              <a:t>…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2060848"/>
            <a:ext cx="8839200" cy="4065315"/>
          </a:xfrm>
        </p:spPr>
        <p:txBody>
          <a:bodyPr/>
          <a:lstStyle/>
          <a:p>
            <a:pPr algn="ctr">
              <a:buNone/>
            </a:pPr>
            <a:r>
              <a:rPr lang="en-US" sz="2400" b="1" dirty="0" smtClean="0"/>
              <a:t>Community </a:t>
            </a:r>
            <a:endParaRPr lang="en-US" sz="2400" b="1" dirty="0" smtClean="0"/>
          </a:p>
          <a:p>
            <a:pPr lvl="1" algn="ctr">
              <a:buNone/>
            </a:pPr>
            <a:r>
              <a:rPr lang="en-US" sz="2000" dirty="0" smtClean="0"/>
              <a:t>Fair and beneficial business practices toward labor and the community.</a:t>
            </a:r>
          </a:p>
          <a:p>
            <a:pPr lvl="1" algn="ctr">
              <a:buNone/>
            </a:pPr>
            <a:endParaRPr lang="en-US" sz="1400" dirty="0" smtClean="0"/>
          </a:p>
          <a:p>
            <a:pPr algn="ctr">
              <a:buNone/>
            </a:pPr>
            <a:r>
              <a:rPr lang="en-US" sz="2400" b="1" dirty="0" smtClean="0"/>
              <a:t>Environment</a:t>
            </a:r>
            <a:endParaRPr lang="en-US" sz="2400" dirty="0" smtClean="0"/>
          </a:p>
          <a:p>
            <a:pPr lvl="1" algn="ctr">
              <a:buNone/>
            </a:pPr>
            <a:r>
              <a:rPr lang="en-US" sz="2000" dirty="0" smtClean="0"/>
              <a:t>Sustainable practices to minimize environmental impact.</a:t>
            </a:r>
          </a:p>
          <a:p>
            <a:pPr lvl="1" algn="ctr">
              <a:buNone/>
            </a:pPr>
            <a:endParaRPr lang="en-US" sz="1400" dirty="0" smtClean="0"/>
          </a:p>
          <a:p>
            <a:pPr algn="ctr">
              <a:buNone/>
            </a:pPr>
            <a:r>
              <a:rPr lang="en-US" sz="2400" b="1" dirty="0" smtClean="0"/>
              <a:t>Economy</a:t>
            </a:r>
            <a:endParaRPr lang="en-US" sz="2400" dirty="0" smtClean="0"/>
          </a:p>
          <a:p>
            <a:pPr algn="ctr">
              <a:buNone/>
            </a:pPr>
            <a:r>
              <a:rPr lang="en-US" sz="2000" dirty="0" smtClean="0"/>
              <a:t>V</a:t>
            </a:r>
            <a:r>
              <a:rPr lang="en-US" sz="2000" dirty="0" smtClean="0"/>
              <a:t>alue </a:t>
            </a:r>
            <a:r>
              <a:rPr lang="en-US" sz="2000" dirty="0" smtClean="0"/>
              <a:t>created by the organization plus </a:t>
            </a:r>
            <a:r>
              <a:rPr lang="en-US" sz="2000" dirty="0" smtClean="0"/>
              <a:t>economic </a:t>
            </a:r>
            <a:r>
              <a:rPr lang="en-US" sz="2000" dirty="0" smtClean="0"/>
              <a:t>benefit enjoyed by the </a:t>
            </a:r>
            <a:r>
              <a:rPr lang="en-US" sz="2000" dirty="0" smtClean="0"/>
              <a:t>society</a:t>
            </a:r>
            <a:r>
              <a:rPr lang="en-US" sz="2000" dirty="0" smtClean="0"/>
              <a:t>. </a:t>
            </a:r>
          </a:p>
          <a:p>
            <a:endParaRPr lang="en-US" dirty="0"/>
          </a:p>
        </p:txBody>
      </p:sp>
      <p:pic>
        <p:nvPicPr>
          <p:cNvPr id="4" name="Picture 7" descr="C:\Users\cfields\AppData\Local\Microsoft\Windows\Temporary Internet Files\Content.IE5\DY7WQL1O\MP90044871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2273206" cy="2224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3PresentationIHG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093218C-E38E-4B5F-BA0A-A93F1D7272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2013PresentationIHGC</Template>
  <TotalTime>590</TotalTime>
  <Words>561</Words>
  <Application>Microsoft Office PowerPoint</Application>
  <PresentationFormat>On-screen Show (4:3)</PresentationFormat>
  <Paragraphs>139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2013PresentationIHGC</vt:lpstr>
      <vt:lpstr>International Home Garden Conference</vt:lpstr>
      <vt:lpstr>Background of IHGC </vt:lpstr>
      <vt:lpstr>2012 IHGC Attendees </vt:lpstr>
      <vt:lpstr>2012 IHGC Attendees</vt:lpstr>
      <vt:lpstr>Slide 5</vt:lpstr>
      <vt:lpstr>Slide 6</vt:lpstr>
      <vt:lpstr>Slide 7</vt:lpstr>
      <vt:lpstr>Slide 8</vt:lpstr>
      <vt:lpstr>Slide 9</vt:lpstr>
      <vt:lpstr>Slide 10</vt:lpstr>
      <vt:lpstr>Slide 11</vt:lpstr>
      <vt:lpstr>Educating Consumers …on the benefits of (sustainable) gardening</vt:lpstr>
      <vt:lpstr>Slide 13</vt:lpstr>
      <vt:lpstr>Slide 14</vt:lpstr>
      <vt:lpstr>Slide 15</vt:lpstr>
      <vt:lpstr>Floriade  </vt:lpstr>
      <vt:lpstr>Relax &amp; Heal</vt:lpstr>
      <vt:lpstr>Green Engine</vt:lpstr>
      <vt:lpstr>Environment</vt:lpstr>
      <vt:lpstr>Education &amp; Innovation</vt:lpstr>
      <vt:lpstr>World Show Stage</vt:lpstr>
      <vt:lpstr>As the conference wrapped up a discussion on the  direction of the IHGC opened.   Members were polled about interest in  garden trials and awards.   As a result the IHGC is considering a  ‘Vegetable of the Year’ and ‘Flower of the Year’  medal program. </vt:lpstr>
      <vt:lpstr>Initial Proposal: </vt:lpstr>
      <vt:lpstr>Reasons to Attend IHCG 2013 (UK)</vt:lpstr>
      <vt:lpstr>Slide 25</vt:lpstr>
      <vt:lpstr>Slide 26</vt:lpstr>
    </vt:vector>
  </TitlesOfParts>
  <Company>W. Atlee Burpee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Home Garden Conference</dc:title>
  <dc:creator>Chelsey Fields</dc:creator>
  <cp:lastModifiedBy>Chelsey Fields</cp:lastModifiedBy>
  <cp:revision>46</cp:revision>
  <dcterms:created xsi:type="dcterms:W3CDTF">2013-01-14T18:51:02Z</dcterms:created>
  <dcterms:modified xsi:type="dcterms:W3CDTF">2013-01-21T20:46:44Z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TC103807039990</vt:lpwstr>
  </property>
</Properties>
</file>